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5" r:id="rId4"/>
    <p:sldId id="258" r:id="rId5"/>
    <p:sldId id="259" r:id="rId6"/>
    <p:sldId id="263" r:id="rId7"/>
    <p:sldId id="264" r:id="rId8"/>
    <p:sldId id="286" r:id="rId9"/>
    <p:sldId id="292" r:id="rId10"/>
    <p:sldId id="289" r:id="rId11"/>
    <p:sldId id="290" r:id="rId12"/>
    <p:sldId id="262" r:id="rId13"/>
    <p:sldId id="261" r:id="rId14"/>
    <p:sldId id="291" r:id="rId15"/>
    <p:sldId id="266" r:id="rId16"/>
    <p:sldId id="268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3" r:id="rId25"/>
    <p:sldId id="267" r:id="rId26"/>
    <p:sldId id="293" r:id="rId27"/>
    <p:sldId id="287" r:id="rId28"/>
    <p:sldId id="294" r:id="rId29"/>
    <p:sldId id="288" r:id="rId30"/>
    <p:sldId id="297" r:id="rId31"/>
    <p:sldId id="296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53FB10-9FDB-F9D2-5A5E-54599C21B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0375A0-6D0D-7B0D-B719-72D367033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5B85B8-76C7-6681-149F-4F2075C0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F197BE-DE8D-DE51-6B7F-7D1E20C1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978999-EB95-20DF-9C60-1E720804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91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5802-DE46-2513-E29B-24230D8D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FBB8CC-6F7A-C258-260A-21B37549C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5D2E00-EEF4-8EEC-41CF-DD1CB22C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311DCC-3797-77F2-4A9E-3441DC65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74218C-5B93-7C16-F55B-860E6162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28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B3A6E6B-0FD8-1859-7150-F71A962F2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C75629-A1BD-3535-5F1E-CEE9A9E96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9DE87E-774A-6BD7-72FC-8444ED7E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9F230E-44A8-5476-1D4B-F3A43190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531435-4DD9-9E15-9B68-72F45EB9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43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5B4A08-2C88-9B0A-342D-CA8C0F01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89E882-8550-03B7-85DA-706C4D42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9BC1B1-3EE9-FFB3-5D2B-DE9D68BC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786E88-C1A4-FAEC-9C77-29D9D75F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6FABF2-B600-9A37-C048-F293A678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88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B96963-5206-6836-01EE-D169EFCC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50314D-2E5F-B88C-1941-7E2E6695B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37FBB3-86DD-9E9C-192D-F1ECE74C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1BFD47-919A-F05E-45E1-52A4B647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73703B-7CC0-5B59-8B55-5D9B83D2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0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24AEE4-F3E2-355C-7397-33E5CED6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4531B9-BD6F-8382-50D8-F466AFF08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1C412E0-A399-0333-1369-024EDD43D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242D45-5384-81FC-9FCC-76921EA6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B48094-6169-C8D5-5323-AF48EE87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653A2F-F433-501C-E5AD-3FD023EA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8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59A2B-AC05-A48D-8CA8-2916792F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D1AC3E-092A-83F2-2546-A1749E3F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3541DE-1F4B-1D3B-7C1F-B6191A169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77A7CE-8C1B-B121-47B1-3626D7F7C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831DABE-6DC7-20C4-4017-09CAE743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C49C853-4566-EBC0-8CE1-21A33022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FCABC4E-855C-5141-C5D9-59B006BF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5FD56F9-2A1F-EA2F-94B5-2E031AA7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19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F07B1A-2663-B12B-559F-265DA2D2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9E8C5AB-4D73-6A23-FBB3-A7406500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5A8CFB-912E-50C2-13F6-D372DD84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432B28-505E-19A9-D58B-FA5D58FD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92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B9F64E-9570-A6EA-89FC-A5312361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A11E403-F0CF-DBEA-BDA3-F5181D58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C8E0A1-33F3-016C-51EE-F013052B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60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035ABA-FAB9-75A4-B8DD-5423F106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0CF41E-E90B-E0DB-2924-2432A503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BF66717-ED0E-D9C0-CC48-0F9F0BEBB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7CE993-92BF-AE73-9F58-44DE640E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802317-D7C8-9AB7-E4CD-CF45BEF7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15F810-9AFD-809A-6F8C-F21476D2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73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D8531B-5388-1ABF-54D5-FA047869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01A53C-256A-B821-0425-920E1BB6A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8F63872-9B22-FF15-A9BF-1A522E64B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B0502F-DD1E-B9ED-67C1-E482AD2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62C138-54C9-E3E9-CB85-653A99A5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791328-0AB4-971E-EC57-7BA8DCCC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0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1D079F7-396F-6EE1-E2D1-D88E27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470AB3-AAAF-7303-22C5-A6E0129B2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CF0D65-099A-2EC3-A1BB-CA898C9F8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66F2-1C43-4C77-82B8-E73DA7278A69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29D7FB-3FA2-A7CA-A3DF-9DACEE8BB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161AEC-F53D-7E51-D623-C563E7FF6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861F-0112-4E67-9B73-AC534586B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09CE18-2F95-12F5-FCC7-E673DEE10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363" y="1600200"/>
            <a:ext cx="9144000" cy="1173163"/>
          </a:xfrm>
        </p:spPr>
        <p:txBody>
          <a:bodyPr>
            <a:normAutofit/>
          </a:bodyPr>
          <a:lstStyle/>
          <a:p>
            <a:r>
              <a:rPr lang="en-US" altLang="ko-KR" sz="4000" dirty="0" err="1"/>
              <a:t>Fpga</a:t>
            </a:r>
            <a:r>
              <a:rPr lang="ko-KR" altLang="en-US" sz="4000" dirty="0"/>
              <a:t>를 통한 </a:t>
            </a:r>
            <a:r>
              <a:rPr lang="en-US" altLang="ko-KR" sz="4000" dirty="0"/>
              <a:t>step motor</a:t>
            </a:r>
            <a:r>
              <a:rPr lang="ko-KR" altLang="en-US" sz="4000" dirty="0"/>
              <a:t> 제어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88FADA-F87F-B367-450A-AC83FC5BC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송준혁</a:t>
            </a:r>
          </a:p>
        </p:txBody>
      </p:sp>
    </p:spTree>
    <p:extLst>
      <p:ext uri="{BB962C8B-B14F-4D97-AF65-F5344CB8AC3E}">
        <p14:creationId xmlns:p14="http://schemas.microsoft.com/office/powerpoint/2010/main" val="427681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A405F6-4958-F6B8-C6E9-88FD12D1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of motor</a:t>
            </a:r>
            <a:r>
              <a:rPr lang="ko-KR" altLang="en-US" dirty="0"/>
              <a:t> </a:t>
            </a:r>
            <a:r>
              <a:rPr lang="en-US" altLang="ko-KR" dirty="0"/>
              <a:t>encoder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FB101C-26E5-8810-147C-EC4824303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2286000"/>
            <a:ext cx="9937129" cy="39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5AF980-266B-5E84-0BD2-404F74CD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46" y="1515989"/>
            <a:ext cx="11413067" cy="4351338"/>
          </a:xfrm>
        </p:spPr>
        <p:txBody>
          <a:bodyPr/>
          <a:lstStyle/>
          <a:p>
            <a:r>
              <a:rPr lang="en-US" altLang="ko-KR" dirty="0"/>
              <a:t>Problem A: Configure command </a:t>
            </a:r>
          </a:p>
          <a:p>
            <a:r>
              <a:rPr lang="en-US" altLang="ko-KR" dirty="0"/>
              <a:t>Problem B: Standby position -&gt; command </a:t>
            </a:r>
            <a:r>
              <a:rPr lang="ko-KR" altLang="en-US" dirty="0"/>
              <a:t>순서를 바꿈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Problem C</a:t>
            </a:r>
            <a:r>
              <a:rPr lang="en-US" altLang="ko-KR" dirty="0"/>
              <a:t>: Discrete mode not working, continuous mode is not continuous -&gt; </a:t>
            </a:r>
          </a:p>
          <a:p>
            <a:pPr marL="0" indent="0">
              <a:buNone/>
            </a:pPr>
            <a:r>
              <a:rPr lang="ko-KR" altLang="en-US" dirty="0"/>
              <a:t> 그냥 </a:t>
            </a:r>
            <a:r>
              <a:rPr lang="en-US" altLang="ko-KR" dirty="0"/>
              <a:t>250ms</a:t>
            </a:r>
            <a:r>
              <a:rPr lang="ko-KR" altLang="en-US" dirty="0"/>
              <a:t> 움직이고</a:t>
            </a:r>
            <a:r>
              <a:rPr lang="en-US" altLang="ko-KR" dirty="0"/>
              <a:t>, 750ms </a:t>
            </a:r>
            <a:r>
              <a:rPr lang="ko-KR" altLang="en-US" dirty="0"/>
              <a:t>쉬고 삐걱거리면서 사용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-&gt; </a:t>
            </a:r>
            <a:r>
              <a:rPr lang="ko-KR" altLang="en-US" dirty="0"/>
              <a:t>데이터 후처리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B22A5-C67A-BD39-A55F-04F82CD103C8}"/>
              </a:ext>
            </a:extLst>
          </p:cNvPr>
          <p:cNvSpPr txBox="1"/>
          <p:nvPr/>
        </p:nvSpPr>
        <p:spPr>
          <a:xfrm>
            <a:off x="6752944" y="5272433"/>
            <a:ext cx="455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Tirgger</a:t>
            </a:r>
            <a:r>
              <a:rPr lang="en-US" altLang="ko-KR" dirty="0"/>
              <a:t> position</a:t>
            </a:r>
          </a:p>
          <a:p>
            <a:r>
              <a:rPr lang="en-US" altLang="ko-KR" dirty="0"/>
              <a:t>Tracking O -&gt; encoder </a:t>
            </a:r>
            <a:r>
              <a:rPr lang="ko-KR" altLang="en-US" dirty="0"/>
              <a:t>가 </a:t>
            </a:r>
            <a:r>
              <a:rPr lang="ko-KR" altLang="en-US" dirty="0" err="1"/>
              <a:t>고장난</a:t>
            </a:r>
            <a:r>
              <a:rPr lang="ko-KR" altLang="en-US" dirty="0"/>
              <a:t> 영역에 </a:t>
            </a:r>
            <a:r>
              <a:rPr lang="en-US" altLang="ko-KR" dirty="0"/>
              <a:t>standby position</a:t>
            </a:r>
            <a:r>
              <a:rPr lang="ko-KR" altLang="en-US" dirty="0"/>
              <a:t>이 없었기 때문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4F755-4A8F-0790-2A04-803B07986C79}"/>
              </a:ext>
            </a:extLst>
          </p:cNvPr>
          <p:cNvSpPr txBox="1"/>
          <p:nvPr/>
        </p:nvSpPr>
        <p:spPr>
          <a:xfrm>
            <a:off x="314820" y="529008"/>
            <a:ext cx="410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사람 냄새가 나는 문제들</a:t>
            </a:r>
            <a:r>
              <a:rPr lang="en-US" altLang="ko-KR" sz="2400" dirty="0"/>
              <a:t>…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384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D8259A6A-D9E6-ADB6-1C31-8F3980F2D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2287" y="2721730"/>
            <a:ext cx="6709713" cy="3239551"/>
          </a:xfr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988B16B-7065-D1D1-AE85-96B35470A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681037"/>
            <a:ext cx="5477934" cy="4081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AE3C5-DBD6-2CE5-FF84-AE304220DB44}"/>
              </a:ext>
            </a:extLst>
          </p:cNvPr>
          <p:cNvSpPr txBox="1"/>
          <p:nvPr/>
        </p:nvSpPr>
        <p:spPr>
          <a:xfrm>
            <a:off x="5877984" y="1321356"/>
            <a:ext cx="536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&lt;- </a:t>
            </a:r>
            <a:r>
              <a:rPr lang="ko-KR" altLang="en-US" dirty="0"/>
              <a:t>한 변수가 두 모터에 종속 되어서 문제 발생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889D4-7F69-10ED-4BCB-CFF216C7CC3D}"/>
              </a:ext>
            </a:extLst>
          </p:cNvPr>
          <p:cNvSpPr txBox="1"/>
          <p:nvPr/>
        </p:nvSpPr>
        <p:spPr>
          <a:xfrm>
            <a:off x="457200" y="5078335"/>
            <a:ext cx="414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Uffo</a:t>
            </a:r>
            <a:r>
              <a:rPr lang="ko-KR" altLang="en-US" dirty="0"/>
              <a:t>는 </a:t>
            </a:r>
            <a:r>
              <a:rPr lang="en-US" altLang="ko-KR" dirty="0"/>
              <a:t>programming</a:t>
            </a:r>
            <a:r>
              <a:rPr lang="ko-KR" altLang="en-US" dirty="0"/>
              <a:t>못해서 </a:t>
            </a:r>
            <a:r>
              <a:rPr lang="en-US" altLang="ko-KR" dirty="0"/>
              <a:t>command</a:t>
            </a:r>
            <a:r>
              <a:rPr lang="ko-KR" altLang="en-US" dirty="0"/>
              <a:t>의 순서만 바꾼다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311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3891B2-82BD-B531-D78C-3A76BF78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467" y="242433"/>
            <a:ext cx="4256420" cy="1325563"/>
          </a:xfrm>
        </p:spPr>
        <p:txBody>
          <a:bodyPr/>
          <a:lstStyle/>
          <a:p>
            <a:r>
              <a:rPr lang="ko-KR" altLang="en-US"/>
              <a:t>데이터 후처리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98FDEFCC-362F-6DC9-758C-31379AD23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13" y="2591403"/>
            <a:ext cx="9965267" cy="5871163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00B9375-9B6A-E5A1-DD1E-A0E964386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13" y="282083"/>
            <a:ext cx="7300432" cy="2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9599508-6F5B-133F-8BD0-615AA37B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362" y="-119248"/>
            <a:ext cx="5565967" cy="4945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D22004-2E5E-C832-4661-593CF48F9A51}"/>
              </a:ext>
            </a:extLst>
          </p:cNvPr>
          <p:cNvSpPr txBox="1"/>
          <p:nvPr/>
        </p:nvSpPr>
        <p:spPr>
          <a:xfrm>
            <a:off x="6191188" y="1217598"/>
            <a:ext cx="424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모터 보정</a:t>
            </a:r>
            <a:endParaRPr lang="en-US" altLang="ko-KR" dirty="0"/>
          </a:p>
          <a:p>
            <a:r>
              <a:rPr lang="en-US" altLang="ko-KR" dirty="0"/>
              <a:t>2. 2d correlation</a:t>
            </a:r>
            <a:r>
              <a:rPr lang="ko-KR" altLang="en-US" dirty="0"/>
              <a:t> 보정</a:t>
            </a:r>
            <a:endParaRPr lang="en-US" altLang="ko-KR" dirty="0"/>
          </a:p>
          <a:p>
            <a:r>
              <a:rPr lang="en-US" altLang="ko-KR" dirty="0"/>
              <a:t>3. ICCD</a:t>
            </a:r>
            <a:r>
              <a:rPr lang="ko-KR" altLang="en-US" dirty="0"/>
              <a:t>의 효율과 노출시간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Edge</a:t>
            </a:r>
            <a:r>
              <a:rPr lang="ko-KR" altLang="en-US" dirty="0"/>
              <a:t>는 흔들려서 노출시간이 적음</a:t>
            </a:r>
            <a:endParaRPr lang="en-US" altLang="ko-KR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56B9F37-B025-1DFC-4F2E-1D580DCA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2" y="4826675"/>
            <a:ext cx="7932915" cy="22013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28D8A2-113E-BE8D-289C-188B979BE58B}"/>
              </a:ext>
            </a:extLst>
          </p:cNvPr>
          <p:cNvSpPr txBox="1"/>
          <p:nvPr/>
        </p:nvSpPr>
        <p:spPr>
          <a:xfrm>
            <a:off x="6161983" y="4163074"/>
            <a:ext cx="556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Original 1bit raw data</a:t>
            </a:r>
            <a:r>
              <a:rPr lang="ko-KR" altLang="en-US" dirty="0"/>
              <a:t>는 </a:t>
            </a:r>
            <a:r>
              <a:rPr lang="en-US" altLang="ko-KR" dirty="0"/>
              <a:t>SNR </a:t>
            </a:r>
            <a:r>
              <a:rPr lang="ko-KR" altLang="en-US" dirty="0"/>
              <a:t>낮음</a:t>
            </a:r>
            <a:r>
              <a:rPr lang="en-US" altLang="ko-KR" dirty="0"/>
              <a:t>  correlation x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초의 </a:t>
            </a:r>
            <a:r>
              <a:rPr lang="en-US" altLang="ko-KR" dirty="0"/>
              <a:t>frame</a:t>
            </a:r>
            <a:r>
              <a:rPr lang="ko-KR" altLang="en-US" dirty="0"/>
              <a:t>을 묶어서</a:t>
            </a:r>
            <a:r>
              <a:rPr lang="en-US" altLang="ko-KR" dirty="0"/>
              <a:t>, </a:t>
            </a:r>
            <a:r>
              <a:rPr lang="ko-KR" altLang="en-US" dirty="0"/>
              <a:t>모터기록</a:t>
            </a:r>
            <a:r>
              <a:rPr lang="en-US" altLang="ko-KR" dirty="0"/>
              <a:t>-&gt; pixel/step </a:t>
            </a:r>
            <a:r>
              <a:rPr lang="ko-KR" altLang="en-US" dirty="0"/>
              <a:t>계산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62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C70EDF-36CA-1687-9355-F491DD44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30EC16-49BB-2AC3-9318-2BD7A78B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좌표가 정해졌을 때</a:t>
            </a:r>
            <a:r>
              <a:rPr lang="en-US" altLang="ko-KR" dirty="0"/>
              <a:t>, </a:t>
            </a:r>
            <a:r>
              <a:rPr lang="ko-KR" altLang="en-US" dirty="0"/>
              <a:t>거울을 움직이자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B1AC9AF-A3D4-FF18-271F-F83F0465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21" y="3135085"/>
            <a:ext cx="5726585" cy="27196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E1DD146-95C5-E953-1C91-D5C2BC80B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24" y="2846193"/>
            <a:ext cx="5920955" cy="330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8C646F9-2428-79B2-967E-FA44BE06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0" y="1821931"/>
            <a:ext cx="7722224" cy="4259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32AEE6-F6F5-30C8-08C8-BECC8AE01009}"/>
              </a:ext>
            </a:extLst>
          </p:cNvPr>
          <p:cNvSpPr txBox="1"/>
          <p:nvPr/>
        </p:nvSpPr>
        <p:spPr>
          <a:xfrm>
            <a:off x="289249" y="625151"/>
            <a:ext cx="472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Code without hardware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697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66FC5-1BB2-874B-78A8-B9187FFB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모터 각도 계산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BEE1E7-B00D-6217-5CFA-E9EE7228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2" y="1690688"/>
            <a:ext cx="10515600" cy="4351338"/>
          </a:xfrm>
        </p:spPr>
        <p:txBody>
          <a:bodyPr/>
          <a:lstStyle/>
          <a:p>
            <a:r>
              <a:rPr lang="en-US" altLang="ko-KR" dirty="0"/>
              <a:t>Ip</a:t>
            </a:r>
            <a:r>
              <a:rPr lang="ko-KR" altLang="en-US" dirty="0"/>
              <a:t> </a:t>
            </a:r>
            <a:r>
              <a:rPr lang="en-US" altLang="ko-KR" dirty="0"/>
              <a:t>core</a:t>
            </a:r>
            <a:r>
              <a:rPr lang="ko-KR" altLang="en-US" dirty="0"/>
              <a:t> </a:t>
            </a:r>
            <a:r>
              <a:rPr lang="en-US" altLang="ko-KR" dirty="0"/>
              <a:t>vs </a:t>
            </a:r>
            <a:r>
              <a:rPr lang="ko-KR" altLang="en-US" dirty="0"/>
              <a:t>직접 코딩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6A41850-27C3-0845-77EE-3FFE22DA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12" y="2499373"/>
            <a:ext cx="5148982" cy="39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59EAC7F-F47C-C204-4DA4-36D10E86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21" y="450410"/>
            <a:ext cx="3467400" cy="14283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CF6B40-A1C0-C71B-886D-6C52E748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91" y="1762322"/>
            <a:ext cx="4286423" cy="125093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029B61A-B3D5-0EE8-A973-97F7C73E7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662" y="3020052"/>
            <a:ext cx="5244520" cy="164938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EE1C3A1-6CE2-8615-0FB1-29F90610A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70" y="4633409"/>
            <a:ext cx="4553504" cy="186143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A7F6A9F-49A2-3633-2840-C19D13AE2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4" y="1463543"/>
            <a:ext cx="4953429" cy="4237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D6E17-B3F1-FD5F-6441-B1A46BF385AD}"/>
              </a:ext>
            </a:extLst>
          </p:cNvPr>
          <p:cNvSpPr txBox="1"/>
          <p:nvPr/>
        </p:nvSpPr>
        <p:spPr>
          <a:xfrm>
            <a:off x="151924" y="345922"/>
            <a:ext cx="625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0" i="0" dirty="0">
                <a:solidFill>
                  <a:srgbClr val="374151"/>
                </a:solidFill>
                <a:effectLst/>
                <a:latin typeface="Söhne"/>
              </a:rPr>
              <a:t>CORDIC(Coordinate Rotation Digital Computer)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2630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0F8F0E-0D0E-C2C2-2E81-4C4C4E38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3CBAA7-B3A7-25AB-C21C-364686F8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07" y="1550120"/>
            <a:ext cx="5014395" cy="261388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43C7DEC-9B14-DED3-C19A-AF7EF205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7" y="4698227"/>
            <a:ext cx="3368332" cy="60965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E6F0EA3-F9A9-758B-29A8-D42E013A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40595"/>
            <a:ext cx="5311600" cy="48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ABCE42-FF31-D0C1-EE60-8FE6A69D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6" y="177282"/>
            <a:ext cx="4368281" cy="1175041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during vacation…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0ED1965-A25B-66AB-EBE8-C3038E7A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3" y="1576873"/>
            <a:ext cx="5645779" cy="3900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BA09F-D9B9-A7E9-F301-0A6D24084E12}"/>
              </a:ext>
            </a:extLst>
          </p:cNvPr>
          <p:cNvSpPr txBox="1"/>
          <p:nvPr/>
        </p:nvSpPr>
        <p:spPr>
          <a:xfrm>
            <a:off x="268519" y="5934670"/>
            <a:ext cx="476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374151"/>
                </a:solidFill>
                <a:latin typeface="Söhne"/>
              </a:rPr>
              <a:t>FPGA(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장치 프로그래밍 가능한 게이트 어레이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)</a:t>
            </a:r>
          </a:p>
          <a:p>
            <a:r>
              <a:rPr lang="ko-KR" altLang="en-US" dirty="0"/>
              <a:t>  재구성이 가능</a:t>
            </a:r>
            <a:endParaRPr lang="en-US" altLang="ko-KR" dirty="0"/>
          </a:p>
          <a:p>
            <a:r>
              <a:rPr lang="ko-KR" altLang="en-US" dirty="0"/>
              <a:t>  빠르다</a:t>
            </a:r>
          </a:p>
        </p:txBody>
      </p:sp>
      <p:pic>
        <p:nvPicPr>
          <p:cNvPr id="2056" name="Picture 8" descr="UFFO-Pathfinder on board Lomonosov ( Lomonosov has 8 of scientific... |  Download Scientific Diagram">
            <a:extLst>
              <a:ext uri="{FF2B5EF4-FFF2-40B4-BE49-F238E27FC236}">
                <a16:creationId xmlns:a16="http://schemas.microsoft.com/office/drawing/2014/main" id="{E5BA98FF-860D-8797-47E6-4397AA55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2363819"/>
            <a:ext cx="4944770" cy="32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17F35C-2438-CD16-CE36-FA6A9319AAFD}"/>
              </a:ext>
            </a:extLst>
          </p:cNvPr>
          <p:cNvSpPr txBox="1"/>
          <p:nvPr/>
        </p:nvSpPr>
        <p:spPr>
          <a:xfrm>
            <a:off x="8434874" y="1686894"/>
            <a:ext cx="273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UFFO</a:t>
            </a:r>
            <a:endParaRPr lang="ko-KR" altLang="en-US" sz="2000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11C193-1661-7F9A-CE76-E04E78CD0358}"/>
              </a:ext>
            </a:extLst>
          </p:cNvPr>
          <p:cNvSpPr/>
          <p:nvPr/>
        </p:nvSpPr>
        <p:spPr>
          <a:xfrm>
            <a:off x="3181739" y="1446245"/>
            <a:ext cx="699796" cy="609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A332F-0F92-8F89-EC14-45D8BBAD9DC2}"/>
              </a:ext>
            </a:extLst>
          </p:cNvPr>
          <p:cNvSpPr txBox="1"/>
          <p:nvPr/>
        </p:nvSpPr>
        <p:spPr>
          <a:xfrm>
            <a:off x="7128588" y="5803641"/>
            <a:ext cx="404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2016</a:t>
            </a:r>
            <a:r>
              <a:rPr lang="ko-KR" altLang="en-US" dirty="0"/>
              <a:t>년 </a:t>
            </a:r>
            <a:r>
              <a:rPr lang="en-US" altLang="ko-KR" dirty="0"/>
              <a:t>Lomonosov </a:t>
            </a:r>
            <a:r>
              <a:rPr lang="ko-KR" altLang="en-US" dirty="0"/>
              <a:t>위성에 탑재되어 발사된</a:t>
            </a:r>
            <a:r>
              <a:rPr lang="en-US" altLang="ko-KR" dirty="0"/>
              <a:t> </a:t>
            </a:r>
            <a:r>
              <a:rPr lang="ko-KR" altLang="en-US" dirty="0"/>
              <a:t>감마선 폭발 관측 망원경</a:t>
            </a:r>
          </a:p>
        </p:txBody>
      </p:sp>
    </p:spTree>
    <p:extLst>
      <p:ext uri="{BB962C8B-B14F-4D97-AF65-F5344CB8AC3E}">
        <p14:creationId xmlns:p14="http://schemas.microsoft.com/office/powerpoint/2010/main" val="345556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D551A9-350A-CB6E-1D2D-D312C97F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Cordic</a:t>
            </a:r>
            <a:r>
              <a:rPr lang="en-US" altLang="ko-KR" dirty="0"/>
              <a:t> </a:t>
            </a:r>
            <a:r>
              <a:rPr lang="ko-KR" altLang="en-US" dirty="0"/>
              <a:t>을 이용한 </a:t>
            </a:r>
            <a:r>
              <a:rPr lang="en-US" altLang="ko-KR" dirty="0"/>
              <a:t>arctangent </a:t>
            </a:r>
            <a:r>
              <a:rPr lang="ko-KR" altLang="en-US" dirty="0"/>
              <a:t>계산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76D91C1-C1CA-0750-7B01-434935D3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52" y="2170619"/>
            <a:ext cx="6775581" cy="37200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79EAC58-E8C2-9FCE-35E5-3BBC3743C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342" y="2508733"/>
            <a:ext cx="3768538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9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81AA36-28DE-7DEA-0034-0DBCCC9C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testbench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5070F1-3AD5-2E45-C79B-5F5CBE35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4" y="2044644"/>
            <a:ext cx="3189452" cy="39132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5DD7789-A63F-F2B9-AA95-455B7A95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566" y="1069608"/>
            <a:ext cx="6264009" cy="52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9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56D77-0390-18E8-8983-47F0D07B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계산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1E0038-BFE6-9D64-4461-14FE98C7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(1,1)</a:t>
            </a:r>
          </a:p>
          <a:p>
            <a:r>
              <a:rPr lang="en-US" altLang="ko-KR" dirty="0"/>
              <a:t>00100000000000000010000000000000</a:t>
            </a:r>
          </a:p>
          <a:p>
            <a:r>
              <a:rPr lang="en-US" altLang="ko-KR" dirty="0"/>
              <a:t>00.10000000000000 00.10000000000000</a:t>
            </a:r>
          </a:p>
          <a:p>
            <a:endParaRPr lang="en-US" altLang="ko-KR" dirty="0"/>
          </a:p>
          <a:p>
            <a:r>
              <a:rPr lang="en-US" altLang="ko-KR" dirty="0"/>
              <a:t>Output: pi/4 -&gt;0.78539</a:t>
            </a:r>
          </a:p>
          <a:p>
            <a:r>
              <a:rPr lang="en-US" altLang="ko-KR" dirty="0"/>
              <a:t>000.1100100100001 -&gt;0.78527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52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869C15-94B3-DEDE-4B9D-CFF65977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3" y="268469"/>
            <a:ext cx="10515600" cy="690465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E1E04E-1176-8D02-442B-C98A86AB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958934"/>
            <a:ext cx="11485984" cy="4351338"/>
          </a:xfrm>
        </p:spPr>
        <p:txBody>
          <a:bodyPr/>
          <a:lstStyle/>
          <a:p>
            <a:r>
              <a:rPr lang="ko-KR" altLang="en-US" dirty="0"/>
              <a:t>출력과 연산에 </a:t>
            </a:r>
            <a:r>
              <a:rPr lang="en-US" altLang="ko-KR" dirty="0"/>
              <a:t>delay</a:t>
            </a:r>
            <a:r>
              <a:rPr lang="ko-KR" altLang="en-US" dirty="0"/>
              <a:t>가 있음</a:t>
            </a:r>
            <a:r>
              <a:rPr lang="en-US" altLang="ko-KR" dirty="0"/>
              <a:t>(</a:t>
            </a:r>
            <a:r>
              <a:rPr lang="en-US" altLang="ko-KR" dirty="0" err="1"/>
              <a:t>clk</a:t>
            </a:r>
            <a:r>
              <a:rPr lang="ko-KR" altLang="en-US" dirty="0"/>
              <a:t>신호에 따라 계산하는 시간으로 예상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사분면의</a:t>
            </a:r>
            <a:r>
              <a:rPr lang="en-US" altLang="ko-KR" dirty="0"/>
              <a:t> degree</a:t>
            </a:r>
            <a:r>
              <a:rPr lang="ko-KR" altLang="en-US" dirty="0"/>
              <a:t>는 </a:t>
            </a:r>
            <a:r>
              <a:rPr lang="en-US" altLang="ko-KR" dirty="0"/>
              <a:t>expected </a:t>
            </a:r>
            <a:r>
              <a:rPr lang="ko-KR" altLang="en-US" dirty="0"/>
              <a:t>한 결과가 나옴</a:t>
            </a:r>
            <a:endParaRPr lang="en-US" altLang="ko-KR" dirty="0"/>
          </a:p>
          <a:p>
            <a:r>
              <a:rPr lang="en-US" altLang="ko-KR" dirty="0"/>
              <a:t>180 degree</a:t>
            </a:r>
            <a:r>
              <a:rPr lang="ko-KR" altLang="en-US" dirty="0"/>
              <a:t>를 제외하면 부호는 예상대로 나옴</a:t>
            </a:r>
            <a:endParaRPr lang="en-US" altLang="ko-KR" dirty="0"/>
          </a:p>
          <a:p>
            <a:r>
              <a:rPr lang="ko-KR" altLang="en-US" dirty="0"/>
              <a:t>나머지 범위는 예상과 동떨어지게 나옴</a:t>
            </a:r>
            <a:r>
              <a:rPr lang="en-US" altLang="ko-KR" dirty="0"/>
              <a:t>(1</a:t>
            </a:r>
            <a:r>
              <a:rPr lang="ko-KR" altLang="en-US" dirty="0"/>
              <a:t>사분면으로 치환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Radian, scaled radian</a:t>
            </a:r>
            <a:r>
              <a:rPr lang="ko-KR" altLang="en-US" dirty="0"/>
              <a:t>은 표현만 다름을 확인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B351C8-DA97-838B-8CF6-548CA2E5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8" y="3946849"/>
            <a:ext cx="10822830" cy="29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0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E90865-B9EB-2311-D056-30E8CB57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Square root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500486-430D-66BB-0199-72DB63378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Input= 0.0100000… =0.125</a:t>
            </a:r>
          </a:p>
          <a:p>
            <a:r>
              <a:rPr lang="en-US" altLang="ko-KR" dirty="0"/>
              <a:t>(0.125)^0.5=0.353553</a:t>
            </a:r>
          </a:p>
          <a:p>
            <a:r>
              <a:rPr lang="en-US" altLang="ko-KR" dirty="0"/>
              <a:t>Output=0.010110100001=0.353546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420933-3AFF-6234-0818-8028C6AF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42" y="3525521"/>
            <a:ext cx="7253863" cy="23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6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5AE86C-C27A-5CC6-BDE3-55727FA9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스텝모터</a:t>
            </a:r>
          </a:p>
        </p:txBody>
      </p:sp>
      <p:pic>
        <p:nvPicPr>
          <p:cNvPr id="4100" name="Picture 4" descr="Unipolar vs. Bipolar drive for stepper motors, Part 1: principles - Power  Electronic Tips">
            <a:extLst>
              <a:ext uri="{FF2B5EF4-FFF2-40B4-BE49-F238E27FC236}">
                <a16:creationId xmlns:a16="http://schemas.microsoft.com/office/drawing/2014/main" id="{6AFC1A74-5686-7321-90AD-23397430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3" y="1535558"/>
            <a:ext cx="4620209" cy="37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A62B3-140E-2E89-7113-EF735F0810DD}"/>
              </a:ext>
            </a:extLst>
          </p:cNvPr>
          <p:cNvSpPr txBox="1"/>
          <p:nvPr/>
        </p:nvSpPr>
        <p:spPr>
          <a:xfrm>
            <a:off x="6356091" y="2379218"/>
            <a:ext cx="486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정확한 위치 제어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정지 상태에서 토크 유지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89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DA102D-9D4D-57AD-F461-AC78CE9A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스텝모터 드라이버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45B0C6-0DC3-76DB-9BAE-BC58DCBED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Verilog 강의 24강] STEP Motor Controller 0 - YouTube">
            <a:extLst>
              <a:ext uri="{FF2B5EF4-FFF2-40B4-BE49-F238E27FC236}">
                <a16:creationId xmlns:a16="http://schemas.microsoft.com/office/drawing/2014/main" id="{1B89CCF7-A41C-CF35-57C2-C94AD5FA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0" y="1357543"/>
            <a:ext cx="10301385" cy="52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47982B-1AC0-3C45-9D7B-09EBC4E897A7}"/>
              </a:ext>
            </a:extLst>
          </p:cNvPr>
          <p:cNvSpPr txBox="1"/>
          <p:nvPr/>
        </p:nvSpPr>
        <p:spPr>
          <a:xfrm>
            <a:off x="2975298" y="5807631"/>
            <a:ext cx="528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 Positive edge signal -&gt; </a:t>
            </a:r>
            <a:r>
              <a:rPr lang="ko-KR" altLang="en-US" dirty="0"/>
              <a:t> </a:t>
            </a:r>
            <a:r>
              <a:rPr lang="en-US" altLang="ko-KR" dirty="0"/>
              <a:t>1 step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725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502EB4-8E52-31D5-D637-3EADA5A5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프로토타입 제작</a:t>
            </a:r>
          </a:p>
        </p:txBody>
      </p:sp>
      <p:pic>
        <p:nvPicPr>
          <p:cNvPr id="1028" name="Picture 4" descr="DRV8825 Stepper Motor Driver Carrier, High Current (Header Pins Soldered)  #2982 / 디바이스마트">
            <a:extLst>
              <a:ext uri="{FF2B5EF4-FFF2-40B4-BE49-F238E27FC236}">
                <a16:creationId xmlns:a16="http://schemas.microsoft.com/office/drawing/2014/main" id="{2DE792F8-E940-0A06-2DA3-5F36CE38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5" y="2877827"/>
            <a:ext cx="3595793" cy="26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MA 17 motor | Joy-IT">
            <a:extLst>
              <a:ext uri="{FF2B5EF4-FFF2-40B4-BE49-F238E27FC236}">
                <a16:creationId xmlns:a16="http://schemas.microsoft.com/office/drawing/2014/main" id="{74397603-4180-2A3B-198B-884E8BA9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60" y="2742900"/>
            <a:ext cx="2594010" cy="25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BFB898-CB91-AE84-494D-8D8DE8ACDBE5}"/>
              </a:ext>
            </a:extLst>
          </p:cNvPr>
          <p:cNvSpPr txBox="1"/>
          <p:nvPr/>
        </p:nvSpPr>
        <p:spPr>
          <a:xfrm>
            <a:off x="974738" y="2099591"/>
            <a:ext cx="283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Drv8825(for </a:t>
            </a:r>
            <a:r>
              <a:rPr lang="en-US" altLang="ko-KR" dirty="0" err="1"/>
              <a:t>arduino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0803B-5AE3-2A37-B27A-27C410AC9F44}"/>
              </a:ext>
            </a:extLst>
          </p:cNvPr>
          <p:cNvSpPr txBox="1"/>
          <p:nvPr/>
        </p:nvSpPr>
        <p:spPr>
          <a:xfrm>
            <a:off x="4325183" y="2032128"/>
            <a:ext cx="245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NEMA 17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8508A9-447C-4ECA-FFEC-13B568253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073" y="1770871"/>
            <a:ext cx="4294166" cy="34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9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099E5A-FF34-216E-751B-BDA762E9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Aruduino</a:t>
            </a:r>
            <a:r>
              <a:rPr lang="en-US" altLang="ko-KR" dirty="0"/>
              <a:t> -&gt; FPGA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E0073F-1693-FF31-ED87-A4971C73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5A6D876-EA06-75AB-0239-C4F92B7F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1" y="1492898"/>
            <a:ext cx="6761225" cy="46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7F146A-C59A-07CB-870D-D8CEF5B8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Direction change</a:t>
            </a:r>
            <a:endParaRPr lang="ko-KR" altLang="en-US" dirty="0"/>
          </a:p>
        </p:txBody>
      </p:sp>
      <p:pic>
        <p:nvPicPr>
          <p:cNvPr id="4" name="video_2023-12-09_09-46-55">
            <a:hlinkClick r:id="" action="ppaction://media"/>
            <a:extLst>
              <a:ext uri="{FF2B5EF4-FFF2-40B4-BE49-F238E27FC236}">
                <a16:creationId xmlns:a16="http://schemas.microsoft.com/office/drawing/2014/main" id="{2CDBC733-5EFC-663C-2E5E-96EFE678F2D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255" y="1959427"/>
            <a:ext cx="2491796" cy="442932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F19FB-0E43-D97C-FA28-8FEEAFB22D5E}"/>
              </a:ext>
            </a:extLst>
          </p:cNvPr>
          <p:cNvSpPr txBox="1"/>
          <p:nvPr/>
        </p:nvSpPr>
        <p:spPr>
          <a:xfrm>
            <a:off x="4292082" y="1802353"/>
            <a:ext cx="5738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Reason of struggle</a:t>
            </a:r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구매처의 잘못된 모터 설계도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Power</a:t>
            </a:r>
            <a:r>
              <a:rPr lang="ko-KR" altLang="en-US" dirty="0"/>
              <a:t> </a:t>
            </a:r>
            <a:r>
              <a:rPr lang="en-US" altLang="ko-KR" dirty="0"/>
              <a:t>supply</a:t>
            </a:r>
            <a:r>
              <a:rPr lang="ko-KR" altLang="en-US" dirty="0"/>
              <a:t> 규격 확인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코드 작성의 실수</a:t>
            </a:r>
          </a:p>
        </p:txBody>
      </p:sp>
      <p:pic>
        <p:nvPicPr>
          <p:cNvPr id="6" name="Picture 2" descr="DRV8825 데이터 시트, 제품 정보 및 지원 | TI.com">
            <a:extLst>
              <a:ext uri="{FF2B5EF4-FFF2-40B4-BE49-F238E27FC236}">
                <a16:creationId xmlns:a16="http://schemas.microsoft.com/office/drawing/2014/main" id="{173114FE-58EE-D4D2-C60B-783ADD0B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29" y="3507842"/>
            <a:ext cx="5304685" cy="30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756DA-51A7-1295-A8D8-90D2AEFA12C1}"/>
              </a:ext>
            </a:extLst>
          </p:cNvPr>
          <p:cNvSpPr txBox="1"/>
          <p:nvPr/>
        </p:nvSpPr>
        <p:spPr>
          <a:xfrm>
            <a:off x="4310936" y="-110968"/>
            <a:ext cx="286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복사압</a:t>
            </a:r>
            <a:r>
              <a:rPr lang="ko-KR" altLang="en-US" sz="2000" dirty="0"/>
              <a:t> 가속 모형</a:t>
            </a:r>
            <a:endParaRPr lang="en-US" altLang="ko-KR" sz="2000" dirty="0"/>
          </a:p>
          <a:p>
            <a:r>
              <a:rPr lang="en-US" altLang="ko-KR" sz="2000" dirty="0"/>
              <a:t>(</a:t>
            </a:r>
            <a:r>
              <a:rPr lang="ko-KR" altLang="en-US" sz="2000" dirty="0" err="1"/>
              <a:t>강착원반의</a:t>
            </a:r>
            <a:r>
              <a:rPr lang="ko-KR" altLang="en-US" sz="2000" dirty="0"/>
              <a:t> 복사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3F778-0A59-B011-3683-47DDB3224571}"/>
              </a:ext>
            </a:extLst>
          </p:cNvPr>
          <p:cNvSpPr txBox="1"/>
          <p:nvPr/>
        </p:nvSpPr>
        <p:spPr>
          <a:xfrm>
            <a:off x="7670800" y="5824691"/>
            <a:ext cx="418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가스가 광학적으로 두꺼움</a:t>
            </a:r>
            <a:r>
              <a:rPr lang="en-US" altLang="ko-KR" dirty="0"/>
              <a:t>-&gt;</a:t>
            </a:r>
          </a:p>
          <a:p>
            <a:r>
              <a:rPr lang="ko-KR" altLang="en-US" dirty="0"/>
              <a:t>복사와 가스의 결합이 강하다</a:t>
            </a:r>
            <a:r>
              <a:rPr lang="en-US" altLang="ko-KR" dirty="0"/>
              <a:t>(??)-&gt; </a:t>
            </a:r>
          </a:p>
          <a:p>
            <a:r>
              <a:rPr lang="ko-KR" altLang="en-US" dirty="0"/>
              <a:t>최종속도가 더 빠름 </a:t>
            </a:r>
            <a:r>
              <a:rPr lang="en-US" altLang="ko-KR" dirty="0"/>
              <a:t>-&gt; </a:t>
            </a:r>
            <a:r>
              <a:rPr lang="ko-KR" altLang="en-US" dirty="0"/>
              <a:t>가속문제 해결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F0DDBD5-1A83-9D68-C464-6A1E1AD7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02" y="612979"/>
            <a:ext cx="5537200" cy="420083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7A4908B-1608-E5C4-6C51-CD696DB48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02" y="596918"/>
            <a:ext cx="5197132" cy="4232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2142C0-7248-A803-26CF-B0EFB5A27206}"/>
              </a:ext>
            </a:extLst>
          </p:cNvPr>
          <p:cNvSpPr txBox="1"/>
          <p:nvPr/>
        </p:nvSpPr>
        <p:spPr>
          <a:xfrm>
            <a:off x="660398" y="4983203"/>
            <a:ext cx="418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보통 플라스마</a:t>
            </a:r>
            <a:r>
              <a:rPr lang="en-US" altLang="ko-KR" dirty="0"/>
              <a:t>-&gt;</a:t>
            </a:r>
            <a:r>
              <a:rPr lang="ko-KR" altLang="en-US" dirty="0"/>
              <a:t>광속의 </a:t>
            </a:r>
            <a:r>
              <a:rPr lang="en-US" altLang="ko-KR" dirty="0"/>
              <a:t>20%~60%</a:t>
            </a:r>
          </a:p>
          <a:p>
            <a:r>
              <a:rPr lang="ko-KR" altLang="en-US" dirty="0"/>
              <a:t>전자</a:t>
            </a:r>
            <a:r>
              <a:rPr lang="en-US" altLang="ko-KR" dirty="0"/>
              <a:t>.</a:t>
            </a:r>
            <a:r>
              <a:rPr lang="ko-KR" altLang="en-US" dirty="0"/>
              <a:t>양전자 플라스마</a:t>
            </a:r>
            <a:r>
              <a:rPr lang="en-US" altLang="ko-KR" dirty="0"/>
              <a:t>-&gt;</a:t>
            </a:r>
            <a:r>
              <a:rPr lang="ko-KR" altLang="en-US" dirty="0"/>
              <a:t>광속의 </a:t>
            </a:r>
            <a:r>
              <a:rPr lang="en-US" altLang="ko-KR" dirty="0"/>
              <a:t>90%</a:t>
            </a:r>
          </a:p>
          <a:p>
            <a:r>
              <a:rPr lang="ko-KR" altLang="en-US" dirty="0"/>
              <a:t>복사는 퍼져서 제트 수렴이 어려움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D450F-42C8-6CE7-790B-100251DFBF3A}"/>
              </a:ext>
            </a:extLst>
          </p:cNvPr>
          <p:cNvSpPr txBox="1"/>
          <p:nvPr/>
        </p:nvSpPr>
        <p:spPr>
          <a:xfrm>
            <a:off x="5802469" y="5017069"/>
            <a:ext cx="46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회전축 근처에 가스가 </a:t>
            </a:r>
            <a:r>
              <a:rPr lang="ko-KR" altLang="en-US" dirty="0" err="1"/>
              <a:t>못들어가는</a:t>
            </a: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lang="ko-KR" altLang="en-US" dirty="0"/>
              <a:t>패널</a:t>
            </a:r>
            <a:r>
              <a:rPr lang="en-US" altLang="ko-KR" dirty="0"/>
              <a:t>”</a:t>
            </a:r>
          </a:p>
          <a:p>
            <a:r>
              <a:rPr lang="ko-KR" altLang="en-US" dirty="0"/>
              <a:t>가속</a:t>
            </a:r>
            <a:r>
              <a:rPr lang="en-US" altLang="ko-KR" dirty="0"/>
              <a:t>, </a:t>
            </a:r>
            <a:r>
              <a:rPr lang="ko-KR" altLang="en-US" dirty="0"/>
              <a:t>수렴 가능</a:t>
            </a:r>
          </a:p>
        </p:txBody>
      </p:sp>
    </p:spTree>
    <p:extLst>
      <p:ext uri="{BB962C8B-B14F-4D97-AF65-F5344CB8AC3E}">
        <p14:creationId xmlns:p14="http://schemas.microsoft.com/office/powerpoint/2010/main" val="250005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7BF442-A6B6-61F8-D806-271EC254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AC146C-F378-3E88-F57F-C9D7FE3D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가속도</a:t>
            </a:r>
            <a:r>
              <a:rPr lang="en-US" altLang="ko-KR" dirty="0"/>
              <a:t>,</a:t>
            </a:r>
            <a:r>
              <a:rPr lang="ko-KR" altLang="en-US" dirty="0" err="1"/>
              <a:t>자이로</a:t>
            </a:r>
            <a:r>
              <a:rPr lang="ko-KR" altLang="en-US" dirty="0"/>
              <a:t> 센서를 이용한 제어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(ex: </a:t>
            </a:r>
            <a:r>
              <a:rPr lang="ko-KR" altLang="en-US" dirty="0"/>
              <a:t>외부 힘에 의해 오차가 생길 때 이를 측정하여 보완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실제 망원경에 장착</a:t>
            </a:r>
          </a:p>
        </p:txBody>
      </p:sp>
    </p:spTree>
    <p:extLst>
      <p:ext uri="{BB962C8B-B14F-4D97-AF65-F5344CB8AC3E}">
        <p14:creationId xmlns:p14="http://schemas.microsoft.com/office/powerpoint/2010/main" val="1769583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C7E91B-3158-98C0-477F-77B1C110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느낀점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2DAAD0-63FC-D3FD-D4C9-B9E579F7E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백지장도 맞들면 낫다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고민한 시간만큼 다시 행복으로 돌아온다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2563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5333DC-835E-86C8-5196-D36A5A17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812801"/>
            <a:ext cx="6248400" cy="4537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7D1FE-3CBB-EFB3-2E79-4E8B89FD61B8}"/>
              </a:ext>
            </a:extLst>
          </p:cNvPr>
          <p:cNvSpPr txBox="1"/>
          <p:nvPr/>
        </p:nvSpPr>
        <p:spPr>
          <a:xfrm>
            <a:off x="507999" y="5554133"/>
            <a:ext cx="590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자기력선이 </a:t>
            </a:r>
            <a:r>
              <a:rPr lang="ko-KR" altLang="en-US" dirty="0" err="1"/>
              <a:t>꺽여서</a:t>
            </a:r>
            <a:r>
              <a:rPr lang="ko-KR" altLang="en-US" dirty="0"/>
              <a:t> 자기압에 의해 반발력으로 가속됨</a:t>
            </a:r>
            <a:endParaRPr lang="en-US" altLang="ko-KR" dirty="0"/>
          </a:p>
          <a:p>
            <a:r>
              <a:rPr lang="ko-KR" altLang="en-US" dirty="0"/>
              <a:t>태양도 이를 통해 빨리 각운동량을 줄이고 형성되었을 수도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797C2-51ED-73CD-0342-7071FC21A7D0}"/>
              </a:ext>
            </a:extLst>
          </p:cNvPr>
          <p:cNvSpPr txBox="1"/>
          <p:nvPr/>
        </p:nvSpPr>
        <p:spPr>
          <a:xfrm>
            <a:off x="1405467" y="237067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자기적 가속 모형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3334DC-DA65-EC0E-3915-771213235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35" y="453471"/>
            <a:ext cx="4622801" cy="4897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50D5D7-EFEA-B968-950C-7E464F7E6D04}"/>
              </a:ext>
            </a:extLst>
          </p:cNvPr>
          <p:cNvSpPr txBox="1"/>
          <p:nvPr/>
        </p:nvSpPr>
        <p:spPr>
          <a:xfrm>
            <a:off x="7467602" y="5571067"/>
            <a:ext cx="404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균일하지 않은 쌍극자 자기장에서도 케플러 속도 정도의 </a:t>
            </a:r>
            <a:r>
              <a:rPr lang="ko-KR" altLang="en-US" dirty="0" err="1"/>
              <a:t>분출류</a:t>
            </a:r>
            <a:r>
              <a:rPr lang="ko-KR" altLang="en-US" dirty="0"/>
              <a:t> 시뮬레이션</a:t>
            </a:r>
          </a:p>
        </p:txBody>
      </p:sp>
    </p:spTree>
    <p:extLst>
      <p:ext uri="{BB962C8B-B14F-4D97-AF65-F5344CB8AC3E}">
        <p14:creationId xmlns:p14="http://schemas.microsoft.com/office/powerpoint/2010/main" val="291461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B06B9D-1798-90D4-C81C-CE6F8967D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83"/>
            <a:ext cx="6637595" cy="4930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164C42-71AD-03D8-6CF2-BAE0B3B8AA50}"/>
              </a:ext>
            </a:extLst>
          </p:cNvPr>
          <p:cNvSpPr txBox="1"/>
          <p:nvPr/>
        </p:nvSpPr>
        <p:spPr>
          <a:xfrm>
            <a:off x="7450667" y="355601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블랙홀의 시공간 왜곡</a:t>
            </a:r>
            <a:r>
              <a:rPr lang="en-US" altLang="ko-KR" dirty="0"/>
              <a:t>-&gt; </a:t>
            </a:r>
            <a:r>
              <a:rPr lang="ko-KR" altLang="en-US" dirty="0"/>
              <a:t>자기력선을 휘게 하여 </a:t>
            </a:r>
            <a:endParaRPr lang="en-US" altLang="ko-KR" dirty="0"/>
          </a:p>
          <a:p>
            <a:r>
              <a:rPr lang="ko-KR" altLang="en-US" dirty="0"/>
              <a:t>각운동량과 에너지 방출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0D8EB-8893-926D-DB55-74254C829781}"/>
              </a:ext>
            </a:extLst>
          </p:cNvPr>
          <p:cNvSpPr txBox="1"/>
          <p:nvPr/>
        </p:nvSpPr>
        <p:spPr>
          <a:xfrm>
            <a:off x="6637595" y="5638800"/>
            <a:ext cx="489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제트가 회전운동을 하는 증거들이 발견됨 </a:t>
            </a:r>
            <a:r>
              <a:rPr lang="en-US" altLang="ko-KR" dirty="0"/>
              <a:t>-&gt;</a:t>
            </a:r>
          </a:p>
          <a:p>
            <a:r>
              <a:rPr lang="ko-KR" altLang="en-US" dirty="0"/>
              <a:t>자기장 외에는 설명이 쉽지 않음</a:t>
            </a:r>
          </a:p>
        </p:txBody>
      </p:sp>
    </p:spTree>
    <p:extLst>
      <p:ext uri="{BB962C8B-B14F-4D97-AF65-F5344CB8AC3E}">
        <p14:creationId xmlns:p14="http://schemas.microsoft.com/office/powerpoint/2010/main" val="374734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3B0CB8-1787-C88F-B1A7-33020E8E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202"/>
            <a:ext cx="5673194" cy="553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50E8C1-310D-6637-8879-DA27537E014F}"/>
              </a:ext>
            </a:extLst>
          </p:cNvPr>
          <p:cNvSpPr txBox="1"/>
          <p:nvPr/>
        </p:nvSpPr>
        <p:spPr>
          <a:xfrm>
            <a:off x="5552506" y="0"/>
            <a:ext cx="65209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광속의 </a:t>
            </a:r>
            <a:r>
              <a:rPr lang="en-US" altLang="ko-KR" dirty="0"/>
              <a:t>99.99% </a:t>
            </a:r>
            <a:r>
              <a:rPr lang="ko-KR" altLang="en-US" dirty="0"/>
              <a:t>이상</a:t>
            </a:r>
            <a:endParaRPr lang="en-US" altLang="ko-KR" dirty="0"/>
          </a:p>
          <a:p>
            <a:r>
              <a:rPr lang="ko-KR" altLang="en-US" dirty="0"/>
              <a:t>감마선 폭발</a:t>
            </a:r>
            <a:r>
              <a:rPr lang="en-US" altLang="ko-KR" dirty="0"/>
              <a:t>-&gt; </a:t>
            </a:r>
            <a:r>
              <a:rPr lang="ko-KR" altLang="en-US" dirty="0"/>
              <a:t>내부 충격파</a:t>
            </a:r>
            <a:r>
              <a:rPr lang="en-US" altLang="ko-KR" dirty="0"/>
              <a:t>, </a:t>
            </a:r>
            <a:r>
              <a:rPr lang="ko-KR" altLang="en-US" dirty="0"/>
              <a:t>잔광</a:t>
            </a:r>
            <a:r>
              <a:rPr lang="en-US" altLang="ko-KR" dirty="0"/>
              <a:t>-&gt;</a:t>
            </a:r>
            <a:r>
              <a:rPr lang="ko-KR" altLang="en-US" dirty="0" err="1"/>
              <a:t>성간물질과</a:t>
            </a:r>
            <a:r>
              <a:rPr lang="ko-KR" altLang="en-US" dirty="0"/>
              <a:t> 외부충격파</a:t>
            </a:r>
            <a:endParaRPr lang="en-US" altLang="ko-KR" dirty="0"/>
          </a:p>
          <a:p>
            <a:r>
              <a:rPr lang="ko-KR" altLang="en-US" dirty="0"/>
              <a:t>전자의 </a:t>
            </a:r>
            <a:r>
              <a:rPr lang="ko-KR" altLang="en-US" dirty="0" err="1"/>
              <a:t>싱크로트론</a:t>
            </a:r>
            <a:r>
              <a:rPr lang="ko-KR" altLang="en-US" dirty="0"/>
              <a:t> 복사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광도의 굴곡은 충격파가 감속하면 </a:t>
            </a:r>
            <a:r>
              <a:rPr lang="ko-KR" altLang="en-US" dirty="0" err="1"/>
              <a:t>분사출각이</a:t>
            </a:r>
            <a:r>
              <a:rPr lang="ko-KR" altLang="en-US" dirty="0"/>
              <a:t> 제트의 열린 각보다 커지기 때문에 제트 바깥쪽의 어두운 부분까지 보이고 제트의 팽창 규칙도 바뀌기 때문이다</a:t>
            </a:r>
            <a:r>
              <a:rPr lang="en-US" altLang="ko-KR" dirty="0"/>
              <a:t>. ??</a:t>
            </a:r>
          </a:p>
          <a:p>
            <a:endParaRPr lang="en-US" altLang="ko-KR" dirty="0"/>
          </a:p>
          <a:p>
            <a:r>
              <a:rPr lang="ko-KR" altLang="en-US" dirty="0"/>
              <a:t>제트 가정</a:t>
            </a:r>
            <a:r>
              <a:rPr lang="en-US" altLang="ko-KR" dirty="0"/>
              <a:t>-&gt; </a:t>
            </a:r>
            <a:r>
              <a:rPr lang="ko-KR" altLang="en-US" dirty="0"/>
              <a:t>전체 에너지 감소 </a:t>
            </a:r>
            <a:r>
              <a:rPr lang="en-US" altLang="ko-KR" dirty="0"/>
              <a:t>~theta^2~0.01</a:t>
            </a:r>
            <a:r>
              <a:rPr lang="ko-KR" altLang="en-US" dirty="0"/>
              <a:t>배</a:t>
            </a:r>
            <a:endParaRPr lang="en-US" altLang="ko-KR" dirty="0"/>
          </a:p>
          <a:p>
            <a:r>
              <a:rPr lang="en-US" altLang="ko-KR" dirty="0"/>
              <a:t>-&gt;</a:t>
            </a:r>
            <a:r>
              <a:rPr lang="ko-KR" altLang="en-US" dirty="0"/>
              <a:t>실제 감마선 폭발의 빈도 </a:t>
            </a:r>
            <a:r>
              <a:rPr lang="en-US" altLang="ko-KR" dirty="0"/>
              <a:t>~</a:t>
            </a:r>
            <a:r>
              <a:rPr lang="en-US" altLang="ko-KR" dirty="0" err="1"/>
              <a:t>thetha</a:t>
            </a:r>
            <a:r>
              <a:rPr lang="en-US" altLang="ko-KR" dirty="0"/>
              <a:t>^-2~100</a:t>
            </a:r>
            <a:r>
              <a:rPr lang="ko-KR" altLang="en-US" dirty="0"/>
              <a:t>배 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때문에 관측되는 것은 소수다</a:t>
            </a:r>
            <a:r>
              <a:rPr lang="en-US" altLang="ko-KR" dirty="0"/>
              <a:t>??</a:t>
            </a:r>
            <a:r>
              <a:rPr lang="ko-KR" altLang="en-US" dirty="0"/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CA4FFEC-D9A8-0BF0-A5A9-CC7DA5110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401" y="3167122"/>
            <a:ext cx="4365540" cy="3690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41DC24-F274-67FA-D1DD-768A92539E11}"/>
              </a:ext>
            </a:extLst>
          </p:cNvPr>
          <p:cNvSpPr txBox="1"/>
          <p:nvPr/>
        </p:nvSpPr>
        <p:spPr>
          <a:xfrm>
            <a:off x="575733" y="597746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</a:t>
            </a:r>
            <a:r>
              <a:rPr lang="ko-KR" altLang="en-US" dirty="0"/>
              <a:t>선 플래쉬</a:t>
            </a:r>
            <a:r>
              <a:rPr lang="en-US" altLang="ko-KR" dirty="0"/>
              <a:t>-&gt; </a:t>
            </a:r>
            <a:r>
              <a:rPr lang="ko-KR" altLang="en-US" dirty="0"/>
              <a:t>감마선을 내지 않지만 </a:t>
            </a:r>
            <a:r>
              <a:rPr lang="en-US" altLang="ko-KR" dirty="0"/>
              <a:t>GRB</a:t>
            </a:r>
            <a:r>
              <a:rPr lang="ko-KR" altLang="en-US" dirty="0"/>
              <a:t>와 비슷한 현상 </a:t>
            </a:r>
            <a:r>
              <a:rPr lang="en-US" altLang="ko-KR" dirty="0"/>
              <a:t>-&gt; </a:t>
            </a:r>
            <a:r>
              <a:rPr lang="ko-KR" altLang="en-US" dirty="0"/>
              <a:t>제트를 옆에서 본 것 일수도</a:t>
            </a:r>
          </a:p>
        </p:txBody>
      </p:sp>
    </p:spTree>
    <p:extLst>
      <p:ext uri="{BB962C8B-B14F-4D97-AF65-F5344CB8AC3E}">
        <p14:creationId xmlns:p14="http://schemas.microsoft.com/office/powerpoint/2010/main" val="241170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5AD2A2B-2BF5-AA28-B50B-E2DA21B3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1" y="1742196"/>
            <a:ext cx="6519799" cy="5115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CADCD-34E4-7169-2035-48B50F4460CF}"/>
              </a:ext>
            </a:extLst>
          </p:cNvPr>
          <p:cNvSpPr txBox="1"/>
          <p:nvPr/>
        </p:nvSpPr>
        <p:spPr>
          <a:xfrm>
            <a:off x="2015067" y="304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짧은 감마선 폭발 </a:t>
            </a:r>
            <a:r>
              <a:rPr lang="en-US" altLang="ko-KR" dirty="0"/>
              <a:t>-&gt; </a:t>
            </a:r>
          </a:p>
          <a:p>
            <a:r>
              <a:rPr lang="ko-KR" altLang="en-US" dirty="0"/>
              <a:t>별 생성이 활발하지 않은 곳</a:t>
            </a:r>
            <a:endParaRPr lang="en-US" altLang="ko-KR" dirty="0"/>
          </a:p>
          <a:p>
            <a:r>
              <a:rPr lang="ko-KR" altLang="en-US" dirty="0"/>
              <a:t>긴 감마선 폭발</a:t>
            </a:r>
            <a:r>
              <a:rPr lang="en-US" altLang="ko-KR" dirty="0"/>
              <a:t>-&gt;</a:t>
            </a:r>
          </a:p>
          <a:p>
            <a:r>
              <a:rPr lang="ko-KR" altLang="en-US" dirty="0"/>
              <a:t>별 생성이 활발한 곳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5C0B72-8BC3-CF23-AE2F-F6A30C875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990" y="1943684"/>
            <a:ext cx="4845677" cy="4982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47692-F34F-6191-23C1-DF59665A2848}"/>
              </a:ext>
            </a:extLst>
          </p:cNvPr>
          <p:cNvSpPr txBox="1"/>
          <p:nvPr/>
        </p:nvSpPr>
        <p:spPr>
          <a:xfrm>
            <a:off x="6787523" y="304800"/>
            <a:ext cx="4439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대질량성의 바깥층이 두꺼워서 감마선이 나오지 못함</a:t>
            </a:r>
            <a:endParaRPr lang="en-US" altLang="ko-KR" dirty="0"/>
          </a:p>
          <a:p>
            <a:r>
              <a:rPr lang="ko-KR" altLang="en-US" dirty="0"/>
              <a:t>구멍을 뚫고</a:t>
            </a:r>
            <a:r>
              <a:rPr lang="en-US" altLang="ko-KR" dirty="0"/>
              <a:t> </a:t>
            </a:r>
            <a:r>
              <a:rPr lang="ko-KR" altLang="en-US" dirty="0"/>
              <a:t>나오고</a:t>
            </a:r>
            <a:r>
              <a:rPr lang="en-US" altLang="ko-KR" dirty="0"/>
              <a:t> </a:t>
            </a:r>
            <a:r>
              <a:rPr lang="ko-KR" altLang="en-US" dirty="0"/>
              <a:t>바깥층이 가열되어 옆으로 확산되어야 </a:t>
            </a:r>
            <a:endParaRPr lang="en-US" altLang="ko-KR" dirty="0"/>
          </a:p>
          <a:p>
            <a:r>
              <a:rPr lang="ko-KR" altLang="en-US" dirty="0" err="1"/>
              <a:t>상대론적인</a:t>
            </a:r>
            <a:r>
              <a:rPr lang="ko-KR" altLang="en-US" dirty="0"/>
              <a:t> 속도가 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9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DC19F-52D1-DB72-46CA-E7E08CBD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176" y="369434"/>
            <a:ext cx="6719596" cy="1325563"/>
          </a:xfrm>
        </p:spPr>
        <p:txBody>
          <a:bodyPr/>
          <a:lstStyle/>
          <a:p>
            <a:r>
              <a:rPr lang="ko-KR" altLang="en-US" dirty="0"/>
              <a:t>내가 </a:t>
            </a:r>
            <a:r>
              <a:rPr lang="en-US" altLang="ko-KR" sz="2800" dirty="0"/>
              <a:t>(</a:t>
            </a:r>
            <a:r>
              <a:rPr lang="ko-KR" altLang="en-US" sz="2800" dirty="0"/>
              <a:t>지금</a:t>
            </a:r>
            <a:r>
              <a:rPr lang="en-US" altLang="ko-KR" sz="2800" dirty="0"/>
              <a:t>)</a:t>
            </a:r>
            <a:r>
              <a:rPr lang="ko-KR" altLang="en-US" dirty="0"/>
              <a:t>할 수 있는 것</a:t>
            </a:r>
          </a:p>
        </p:txBody>
      </p:sp>
      <p:pic>
        <p:nvPicPr>
          <p:cNvPr id="3076" name="Picture 4" descr="Idea of SMT (Move the optical path using slewing mirror, not the entire...  | Download Scientific Diagram">
            <a:extLst>
              <a:ext uri="{FF2B5EF4-FFF2-40B4-BE49-F238E27FC236}">
                <a16:creationId xmlns:a16="http://schemas.microsoft.com/office/drawing/2014/main" id="{91E641BC-FA73-3885-B96F-1A943BB2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78" y="2057400"/>
            <a:ext cx="7200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D3519B-1ABA-843B-521D-85274C887D1D}"/>
              </a:ext>
            </a:extLst>
          </p:cNvPr>
          <p:cNvSpPr txBox="1"/>
          <p:nvPr/>
        </p:nvSpPr>
        <p:spPr>
          <a:xfrm>
            <a:off x="1315616" y="4972503"/>
            <a:ext cx="4971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Slewing mirror telescope </a:t>
            </a:r>
          </a:p>
          <a:p>
            <a:endParaRPr lang="en-US" altLang="ko-KR" dirty="0">
              <a:latin typeface="+mj-lt"/>
            </a:endParaRPr>
          </a:p>
          <a:p>
            <a:r>
              <a:rPr lang="en-US" altLang="ko-KR" sz="1400" i="0" dirty="0">
                <a:solidFill>
                  <a:srgbClr val="222222"/>
                </a:solidFill>
                <a:effectLst/>
                <a:latin typeface="+mj-lt"/>
              </a:rPr>
              <a:t>for the early observation of UV/optical photons from Gamma-Ray Bursts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EDC0D-7867-2C06-2699-0622CF8E3BD4}"/>
              </a:ext>
            </a:extLst>
          </p:cNvPr>
          <p:cNvSpPr txBox="1"/>
          <p:nvPr/>
        </p:nvSpPr>
        <p:spPr>
          <a:xfrm>
            <a:off x="5936213" y="5075853"/>
            <a:ext cx="453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거울만 움직여서 빠르게 </a:t>
            </a:r>
            <a:r>
              <a:rPr lang="en-US" altLang="ko-KR" dirty="0"/>
              <a:t>GRB</a:t>
            </a:r>
            <a:r>
              <a:rPr lang="ko-KR" altLang="en-US" dirty="0"/>
              <a:t>를 관측</a:t>
            </a:r>
          </a:p>
        </p:txBody>
      </p:sp>
    </p:spTree>
    <p:extLst>
      <p:ext uri="{BB962C8B-B14F-4D97-AF65-F5344CB8AC3E}">
        <p14:creationId xmlns:p14="http://schemas.microsoft.com/office/powerpoint/2010/main" val="395916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1D1182-F2D8-CEB3-3B45-61EA11CD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Thesis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21D5D0-E441-8EEC-B533-7C9E047E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PDF) The Slewing Mirror Telescope of UFFO-Pathfinder: first performance  report in space">
            <a:extLst>
              <a:ext uri="{FF2B5EF4-FFF2-40B4-BE49-F238E27FC236}">
                <a16:creationId xmlns:a16="http://schemas.microsoft.com/office/drawing/2014/main" id="{ADB70175-2D66-6FA1-4B43-B8D52440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8" y="1357762"/>
            <a:ext cx="4711958" cy="52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6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603</Words>
  <Application>Microsoft Office PowerPoint</Application>
  <PresentationFormat>와이드스크린</PresentationFormat>
  <Paragraphs>123</Paragraphs>
  <Slides>31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5" baseType="lpstr">
      <vt:lpstr>Söhne</vt:lpstr>
      <vt:lpstr>맑은 고딕</vt:lpstr>
      <vt:lpstr>Arial</vt:lpstr>
      <vt:lpstr>Office 테마</vt:lpstr>
      <vt:lpstr>Fpga를 통한 step motor 제어</vt:lpstr>
      <vt:lpstr>during vacation…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내가 (지금)할 수 있는 것</vt:lpstr>
      <vt:lpstr>Thesis</vt:lpstr>
      <vt:lpstr>Problem of motor encoder</vt:lpstr>
      <vt:lpstr>PowerPoint 프레젠테이션</vt:lpstr>
      <vt:lpstr>PowerPoint 프레젠테이션</vt:lpstr>
      <vt:lpstr>데이터 후처리</vt:lpstr>
      <vt:lpstr>PowerPoint 프레젠테이션</vt:lpstr>
      <vt:lpstr>목표</vt:lpstr>
      <vt:lpstr>PowerPoint 프레젠테이션</vt:lpstr>
      <vt:lpstr>모터 각도 계산 </vt:lpstr>
      <vt:lpstr>PowerPoint 프레젠테이션</vt:lpstr>
      <vt:lpstr>PowerPoint 프레젠테이션</vt:lpstr>
      <vt:lpstr>Cordic 을 이용한 arctangent 계산</vt:lpstr>
      <vt:lpstr>testbench</vt:lpstr>
      <vt:lpstr>계산 방법</vt:lpstr>
      <vt:lpstr>결과</vt:lpstr>
      <vt:lpstr>Square root</vt:lpstr>
      <vt:lpstr>스텝모터</vt:lpstr>
      <vt:lpstr>스텝모터 드라이버</vt:lpstr>
      <vt:lpstr>프로토타입 제작</vt:lpstr>
      <vt:lpstr>Aruduino -&gt; FPGA</vt:lpstr>
      <vt:lpstr>Direction change</vt:lpstr>
      <vt:lpstr>Plan</vt:lpstr>
      <vt:lpstr>느낀점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GRB, UFFO 에 대한 공부와 궁금증</dc:title>
  <dc:creator>821022795418</dc:creator>
  <cp:lastModifiedBy>sym7960@gmail.com</cp:lastModifiedBy>
  <cp:revision>10</cp:revision>
  <dcterms:created xsi:type="dcterms:W3CDTF">2023-07-27T00:14:36Z</dcterms:created>
  <dcterms:modified xsi:type="dcterms:W3CDTF">2023-12-09T03:43:21Z</dcterms:modified>
</cp:coreProperties>
</file>