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E073A9-3C32-4EFF-7BD6-96067E457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417A10-8873-C8C5-AF65-BABDA23C6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8D6D0-8FF2-E27E-49E9-7A7E4BBB1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95811B-7853-B790-B32C-CED1456C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CBFC75-586A-4FE3-3F0A-CE835BE9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62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C75C7F-9B2B-58F3-BBC4-DC70E9A0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DDCA334-75DA-B73B-E9BD-BFB811D79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6AE1CC-9EF8-C68A-93DF-D3E79564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1F1D37-E88B-7652-D542-739F113CE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72CD1E-2B39-A9EA-0272-922124FE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268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313F354-A4EF-7807-CA98-4958FB2BB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80F8E85-B589-1680-2EE4-F2C1DA28E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E05D81-D777-C02C-39B4-7799B8D3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4FEF3B-6001-B2D2-40FC-EDEEB9CB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9F6B51-C13B-F50B-F526-BD728C63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729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B44F2F-7E88-C6EF-90C1-F024C13D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0FFDE0-3B7B-D832-5115-EE8022E78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9FE9F5-EAAB-46AA-216D-4BE6FA777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7EEAD7-FF2F-2244-B5A6-57D7CC8F6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9A0FF2-E0C1-BB57-89AC-83654DF0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05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6F519B-BCC3-A4D1-46E7-A61CA9D5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F6AF1C-503B-D3A0-4386-A4594F432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5176EB-0D97-1499-CC6A-ACA5EE1D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FAEA8A-A61D-AEC5-805E-7DEC84DD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D0099A-926E-5B9B-B7D8-7DF4E65B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200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0EF40F-0FC6-02BD-A0F1-6768C2593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46D03B-CD88-AE47-E3A8-B95ABB57E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5DDE8C-3CC9-5A64-000D-6C46F7580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1BFD2AD-C153-40A8-8472-118A8A761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D0E8ED-D2C7-C437-623C-2387812D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2894515-382C-460E-4A06-C64263661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92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72187C-1C5D-B29E-0979-48E0AA60C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4D9576-9AFC-3127-B7A9-A2216D203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03D0BF-B8B7-B5D5-DDD9-52CA7D2F4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052F767-4A16-C183-8E6A-A0A06FA8B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44C8132-6F2C-3203-9AD2-E0ACD42DF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291D129-1F76-FBEE-88F4-0646900F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B635FA3-F9AF-6FA9-A8A0-0381CCA2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D712D4D-C0A7-83B4-2D56-AE202BF9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34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AC45E1-0ADA-4ABC-BA2A-B96A9CD8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FCAE83C-5A1C-6CF0-B8C6-671BE08C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18D7A62-B0DE-6EB3-136C-2A99A91C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DA7D759-7076-45B5-9EB9-285F8908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32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6C7AD34-9C7D-7F91-08D0-7405F90F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5C431E4-6934-8E93-DDEF-5ED13CE1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27DFCCE-84B0-AE7D-9C88-D7ABAB3C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33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9FC837-F503-6325-01A9-F067F5BA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6FEE7A-D9C3-4F92-8337-AD6C31AC9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6024DD6-AAEC-272A-9C6D-BFAA6F2B3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BD2A41-89CC-20F5-FB65-4B85323F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DDFC5F-7019-326B-67EC-4C595F66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692180B-871D-5C76-5293-85FD86E2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880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19329-BC9B-9EC9-55C8-8E5B8D0A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4B91A8-0D4E-0A3E-1001-9691F9BFD6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048A0F5-B978-1D29-19CE-384EAB24E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FCF5A4-558C-DD6D-D4C5-3C7B255E7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FF2DED-DE3F-FBF0-0DEE-8F3DB37E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F0A0A68-73F3-A475-419D-A67EFCCD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885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282A3F7-1C6B-B4CF-1FF4-00360768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D77F03-8091-533D-0B05-52A1090A5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DD6C41-8382-9BE9-A7BF-953B83CB2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08048-3015-4888-9579-693F2FEBDE4A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2DAAC9-5C5C-4D39-2192-0B7526DAE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9C7D97-CC49-E2DC-704A-AED40F7A5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ECFE2-F2E4-46B2-A76E-33093970A1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01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345D2D-0DDC-0360-B5FA-7E816F74D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UFFO</a:t>
            </a:r>
            <a:br>
              <a:rPr lang="en-US" altLang="ko-KR" dirty="0"/>
            </a:br>
            <a:r>
              <a:rPr lang="en-US" altLang="ko-KR" dirty="0"/>
              <a:t>2023.12.09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D45CD69-1EBA-8F08-AA71-7AA099390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곽형창</a:t>
            </a:r>
          </a:p>
        </p:txBody>
      </p:sp>
    </p:spTree>
    <p:extLst>
      <p:ext uri="{BB962C8B-B14F-4D97-AF65-F5344CB8AC3E}">
        <p14:creationId xmlns:p14="http://schemas.microsoft.com/office/powerpoint/2010/main" val="63301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FAA484-5F64-C2CE-8616-2109AD0C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Refractor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942529-1C61-98A9-296D-FA2947A67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/>
              <a:t>굴절</a:t>
            </a:r>
            <a:r>
              <a:rPr lang="en-US" altLang="ko-KR" sz="2400" dirty="0"/>
              <a:t>(</a:t>
            </a:r>
            <a:r>
              <a:rPr lang="ko-KR" altLang="en-US" sz="2400" dirty="0"/>
              <a:t>렌즈</a:t>
            </a:r>
            <a:r>
              <a:rPr lang="en-US" altLang="ko-KR" sz="2400" dirty="0"/>
              <a:t>)</a:t>
            </a:r>
            <a:r>
              <a:rPr lang="ko-KR" altLang="en-US" sz="2400" dirty="0"/>
              <a:t> 이용</a:t>
            </a:r>
            <a:endParaRPr lang="en-US" altLang="ko-KR" sz="2400" dirty="0"/>
          </a:p>
          <a:p>
            <a:pPr lvl="1"/>
            <a:r>
              <a:rPr lang="ko-KR" altLang="en-US" sz="2000" dirty="0"/>
              <a:t>색수차</a:t>
            </a:r>
            <a:endParaRPr lang="en-US" altLang="ko-KR" sz="2000" dirty="0"/>
          </a:p>
          <a:p>
            <a:pPr lvl="1"/>
            <a:r>
              <a:rPr lang="ko-KR" altLang="en-US" sz="2000" dirty="0"/>
              <a:t>무거운 무게</a:t>
            </a:r>
            <a:r>
              <a:rPr lang="en-US" altLang="ko-KR" sz="2000" dirty="0"/>
              <a:t>(8’’ 20 kg vs 8 kg)</a:t>
            </a:r>
          </a:p>
          <a:p>
            <a:pPr lvl="1"/>
            <a:r>
              <a:rPr lang="ko-KR" altLang="en-US" sz="2000" dirty="0"/>
              <a:t>긴 </a:t>
            </a:r>
            <a:r>
              <a:rPr lang="ko-KR" altLang="en-US" sz="2000" dirty="0" err="1"/>
              <a:t>경통</a:t>
            </a:r>
            <a:r>
              <a:rPr lang="ko-KR" altLang="en-US" sz="2000" dirty="0"/>
              <a:t> 길이 </a:t>
            </a:r>
            <a:endParaRPr lang="en-US" altLang="ko-KR" sz="2000" dirty="0"/>
          </a:p>
          <a:p>
            <a:pPr lvl="1"/>
            <a:r>
              <a:rPr lang="ko-KR" altLang="en-US" sz="2000" dirty="0"/>
              <a:t>구경 대비 비싼 가격 </a:t>
            </a:r>
            <a:r>
              <a:rPr lang="en-US" altLang="ko-KR" sz="2000" dirty="0"/>
              <a:t>(8” $ 30000 vs $ 1000)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58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9419FE-21F6-F410-B919-A15C54B2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Reflector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BBEF35-7D18-7E65-FBC1-8DC811002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반사</a:t>
            </a:r>
            <a:r>
              <a:rPr lang="en-US" altLang="ko-KR" sz="2400" dirty="0"/>
              <a:t>(</a:t>
            </a:r>
            <a:r>
              <a:rPr lang="ko-KR" altLang="en-US" sz="2400" dirty="0"/>
              <a:t>거울</a:t>
            </a:r>
            <a:r>
              <a:rPr lang="en-US" altLang="ko-KR" sz="2400" dirty="0"/>
              <a:t>)</a:t>
            </a:r>
            <a:r>
              <a:rPr lang="ko-KR" altLang="en-US" sz="2400" dirty="0"/>
              <a:t> 이용</a:t>
            </a:r>
            <a:endParaRPr lang="en-US" altLang="ko-KR" sz="2400" dirty="0"/>
          </a:p>
          <a:p>
            <a:pPr lvl="1"/>
            <a:r>
              <a:rPr lang="en-US" altLang="ko-KR" sz="2000" dirty="0"/>
              <a:t>Newtonian</a:t>
            </a:r>
          </a:p>
          <a:p>
            <a:pPr lvl="1"/>
            <a:r>
              <a:rPr lang="en-US" altLang="ko-KR" sz="2000" dirty="0"/>
              <a:t>Cassegrain</a:t>
            </a:r>
          </a:p>
          <a:p>
            <a:pPr lvl="2"/>
            <a:r>
              <a:rPr lang="en-US" altLang="ko-KR" sz="2000" dirty="0"/>
              <a:t>Ritchey-Chretien : </a:t>
            </a:r>
            <a:r>
              <a:rPr lang="ko-KR" altLang="en-US" dirty="0"/>
              <a:t>천체사진에 적합</a:t>
            </a:r>
            <a:endParaRPr lang="en-US" altLang="ko-KR" sz="2000" dirty="0"/>
          </a:p>
          <a:p>
            <a:pPr lvl="3"/>
            <a:r>
              <a:rPr lang="ko-KR" altLang="en-US" dirty="0"/>
              <a:t>많은 대형 망원경이 채택 </a:t>
            </a:r>
            <a:r>
              <a:rPr lang="en-US" altLang="ko-KR" dirty="0"/>
              <a:t>(GTC, Keck, …)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559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EEB5BE-A71E-578E-27D9-DF00E980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Catadioptric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1C44FF-D2B7-06F1-B6F8-D83E531D6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/>
              <a:t>반사와 굴절 모두 이용 </a:t>
            </a:r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2000" dirty="0"/>
              <a:t>Schmidt : </a:t>
            </a:r>
            <a:r>
              <a:rPr lang="ko-KR" altLang="en-US" sz="2000" dirty="0"/>
              <a:t>보정판의 구조가 복잡함</a:t>
            </a:r>
            <a:endParaRPr lang="en-US" altLang="ko-KR" sz="20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2000" dirty="0" err="1"/>
              <a:t>Makstov</a:t>
            </a:r>
            <a:r>
              <a:rPr lang="en-US" altLang="ko-KR" sz="2000" dirty="0"/>
              <a:t> : </a:t>
            </a:r>
            <a:r>
              <a:rPr lang="ko-KR" altLang="en-US" sz="2000" dirty="0"/>
              <a:t>긴 초점거리</a:t>
            </a:r>
            <a:endParaRPr lang="en-US" altLang="ko-KR" sz="2000" dirty="0"/>
          </a:p>
          <a:p>
            <a:pPr lvl="1"/>
            <a:endParaRPr lang="en-US" altLang="ko-KR" sz="2000" dirty="0"/>
          </a:p>
          <a:p>
            <a:pPr lvl="1"/>
            <a:endParaRPr lang="en-US" altLang="ko-KR" sz="2000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sz="2000" dirty="0"/>
          </a:p>
          <a:p>
            <a:pPr lvl="1"/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61962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7110C3-8CB7-9E6E-7281-6CD1F26EA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Slewing mirror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58D1F9-6559-4796-DCD8-6C9BEB404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/>
              <a:t>Equatorial mount</a:t>
            </a:r>
          </a:p>
          <a:p>
            <a:pPr lvl="1"/>
            <a:r>
              <a:rPr lang="ko-KR" altLang="en-US" sz="2000" dirty="0"/>
              <a:t>무거움</a:t>
            </a:r>
            <a:endParaRPr lang="en-US" altLang="ko-KR" sz="2000" dirty="0"/>
          </a:p>
          <a:p>
            <a:pPr lvl="1"/>
            <a:r>
              <a:rPr lang="ko-KR" altLang="en-US" sz="2000" dirty="0"/>
              <a:t>비쌈</a:t>
            </a:r>
            <a:endParaRPr lang="en-US" altLang="ko-KR" sz="2000" dirty="0"/>
          </a:p>
          <a:p>
            <a:pPr lvl="1"/>
            <a:r>
              <a:rPr lang="ko-KR" altLang="en-US" sz="2000" dirty="0"/>
              <a:t>고정 불가능</a:t>
            </a:r>
            <a:endParaRPr lang="en-US" altLang="ko-KR" sz="2000" dirty="0"/>
          </a:p>
          <a:p>
            <a:pPr lvl="1"/>
            <a:endParaRPr lang="en-US" altLang="ko-KR" sz="2000" dirty="0"/>
          </a:p>
          <a:p>
            <a:r>
              <a:rPr lang="en-US" altLang="ko-KR" sz="2400" dirty="0"/>
              <a:t>Alt-azimuth mount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4144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03921A90-0E6A-E111-6BE9-D177C1224A06}"/>
              </a:ext>
            </a:extLst>
          </p:cNvPr>
          <p:cNvGrpSpPr/>
          <p:nvPr/>
        </p:nvGrpSpPr>
        <p:grpSpPr>
          <a:xfrm>
            <a:off x="989882" y="447109"/>
            <a:ext cx="3021874" cy="2776809"/>
            <a:chOff x="7236823" y="1690688"/>
            <a:chExt cx="3021874" cy="2776809"/>
          </a:xfrm>
        </p:grpSpPr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546AD935-97EC-BC54-EE83-ADF10F5C7404}"/>
                </a:ext>
              </a:extLst>
            </p:cNvPr>
            <p:cNvSpPr/>
            <p:nvPr/>
          </p:nvSpPr>
          <p:spPr>
            <a:xfrm>
              <a:off x="7698377" y="2116183"/>
              <a:ext cx="1933200" cy="2001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9AB4840A-3EF2-CE42-2ADF-918E46449A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4977" y="1690688"/>
              <a:ext cx="0" cy="2776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195A211A-2972-3FB6-934E-2BEE9AC78120}"/>
                </a:ext>
              </a:extLst>
            </p:cNvPr>
            <p:cNvCxnSpPr>
              <a:cxnSpLocks/>
            </p:cNvCxnSpPr>
            <p:nvPr/>
          </p:nvCxnSpPr>
          <p:spPr>
            <a:xfrm>
              <a:off x="7236823" y="3116983"/>
              <a:ext cx="30218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화살표: 위로 구부러짐 7">
              <a:extLst>
                <a:ext uri="{FF2B5EF4-FFF2-40B4-BE49-F238E27FC236}">
                  <a16:creationId xmlns:a16="http://schemas.microsoft.com/office/drawing/2014/main" id="{B066D6ED-3D23-9B56-DB01-88757004AA7E}"/>
                </a:ext>
              </a:extLst>
            </p:cNvPr>
            <p:cNvSpPr/>
            <p:nvPr/>
          </p:nvSpPr>
          <p:spPr>
            <a:xfrm>
              <a:off x="8447314" y="1825625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화살표: 위로 구부러짐 8">
              <a:extLst>
                <a:ext uri="{FF2B5EF4-FFF2-40B4-BE49-F238E27FC236}">
                  <a16:creationId xmlns:a16="http://schemas.microsoft.com/office/drawing/2014/main" id="{D89106F2-E3E7-242C-A91C-FB238AA8D980}"/>
                </a:ext>
              </a:extLst>
            </p:cNvPr>
            <p:cNvSpPr/>
            <p:nvPr/>
          </p:nvSpPr>
          <p:spPr>
            <a:xfrm rot="5400000">
              <a:off x="7175868" y="3039172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9C768920-1BE2-FE6B-881B-32403F502407}"/>
              </a:ext>
            </a:extLst>
          </p:cNvPr>
          <p:cNvGrpSpPr/>
          <p:nvPr/>
        </p:nvGrpSpPr>
        <p:grpSpPr>
          <a:xfrm>
            <a:off x="1455793" y="3371307"/>
            <a:ext cx="1976741" cy="2090417"/>
            <a:chOff x="7855131" y="3629077"/>
            <a:chExt cx="1976741" cy="2090417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99B82A07-470A-9A94-973A-A9F4F2B919C5}"/>
                </a:ext>
              </a:extLst>
            </p:cNvPr>
            <p:cNvSpPr/>
            <p:nvPr/>
          </p:nvSpPr>
          <p:spPr>
            <a:xfrm rot="18766562">
              <a:off x="7703267" y="4521286"/>
              <a:ext cx="2090417" cy="306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D302F5B8-FB2F-F276-2423-CAD9E98DA7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55131" y="3666309"/>
              <a:ext cx="1846218" cy="2001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화살표: 위로 구부러짐 12">
              <a:extLst>
                <a:ext uri="{FF2B5EF4-FFF2-40B4-BE49-F238E27FC236}">
                  <a16:creationId xmlns:a16="http://schemas.microsoft.com/office/drawing/2014/main" id="{A550319C-F2C1-9321-DB44-1BCE77335913}"/>
                </a:ext>
              </a:extLst>
            </p:cNvPr>
            <p:cNvSpPr/>
            <p:nvPr/>
          </p:nvSpPr>
          <p:spPr>
            <a:xfrm rot="13306675">
              <a:off x="9309363" y="3704399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곱하기 기호 13">
              <a:extLst>
                <a:ext uri="{FF2B5EF4-FFF2-40B4-BE49-F238E27FC236}">
                  <a16:creationId xmlns:a16="http://schemas.microsoft.com/office/drawing/2014/main" id="{19921209-F5F7-DFEE-DCE5-71E965FE0863}"/>
                </a:ext>
              </a:extLst>
            </p:cNvPr>
            <p:cNvSpPr/>
            <p:nvPr/>
          </p:nvSpPr>
          <p:spPr>
            <a:xfrm>
              <a:off x="8647608" y="4521886"/>
              <a:ext cx="252549" cy="304799"/>
            </a:xfrm>
            <a:prstGeom prst="mathMultiply">
              <a:avLst>
                <a:gd name="adj1" fmla="val 7062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화살표: 위로 구부러짐 14">
              <a:extLst>
                <a:ext uri="{FF2B5EF4-FFF2-40B4-BE49-F238E27FC236}">
                  <a16:creationId xmlns:a16="http://schemas.microsoft.com/office/drawing/2014/main" id="{F6590D2F-5304-B7DE-D221-4BF5BE21CDB2}"/>
                </a:ext>
              </a:extLst>
            </p:cNvPr>
            <p:cNvSpPr/>
            <p:nvPr/>
          </p:nvSpPr>
          <p:spPr>
            <a:xfrm>
              <a:off x="8604017" y="4674285"/>
              <a:ext cx="374520" cy="152400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2DD217B0-3980-1F8C-66CB-F8F9EE3FB85B}"/>
              </a:ext>
            </a:extLst>
          </p:cNvPr>
          <p:cNvGrpSpPr/>
          <p:nvPr/>
        </p:nvGrpSpPr>
        <p:grpSpPr>
          <a:xfrm>
            <a:off x="7098157" y="318137"/>
            <a:ext cx="3021874" cy="2776809"/>
            <a:chOff x="7236823" y="1690688"/>
            <a:chExt cx="3021874" cy="2776809"/>
          </a:xfrm>
        </p:grpSpPr>
        <p:sp>
          <p:nvSpPr>
            <p:cNvPr id="17" name="타원 16">
              <a:extLst>
                <a:ext uri="{FF2B5EF4-FFF2-40B4-BE49-F238E27FC236}">
                  <a16:creationId xmlns:a16="http://schemas.microsoft.com/office/drawing/2014/main" id="{F605940E-BEB2-6F76-4109-5476D2D45E23}"/>
                </a:ext>
              </a:extLst>
            </p:cNvPr>
            <p:cNvSpPr/>
            <p:nvPr/>
          </p:nvSpPr>
          <p:spPr>
            <a:xfrm>
              <a:off x="7698377" y="2116183"/>
              <a:ext cx="1933200" cy="2001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2E43230F-A764-6E7F-6540-6508005321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4977" y="1690688"/>
              <a:ext cx="0" cy="2776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98D32139-7CC2-5D7E-9C3B-E914A05E24B5}"/>
                </a:ext>
              </a:extLst>
            </p:cNvPr>
            <p:cNvCxnSpPr>
              <a:cxnSpLocks/>
            </p:cNvCxnSpPr>
            <p:nvPr/>
          </p:nvCxnSpPr>
          <p:spPr>
            <a:xfrm>
              <a:off x="7236823" y="3116983"/>
              <a:ext cx="30218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화살표: 위로 구부러짐 19">
              <a:extLst>
                <a:ext uri="{FF2B5EF4-FFF2-40B4-BE49-F238E27FC236}">
                  <a16:creationId xmlns:a16="http://schemas.microsoft.com/office/drawing/2014/main" id="{432D05C5-5BBB-933E-BAFF-47B548A78409}"/>
                </a:ext>
              </a:extLst>
            </p:cNvPr>
            <p:cNvSpPr/>
            <p:nvPr/>
          </p:nvSpPr>
          <p:spPr>
            <a:xfrm>
              <a:off x="8447314" y="1825625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화살표: 위로 구부러짐 20">
              <a:extLst>
                <a:ext uri="{FF2B5EF4-FFF2-40B4-BE49-F238E27FC236}">
                  <a16:creationId xmlns:a16="http://schemas.microsoft.com/office/drawing/2014/main" id="{7E44C157-B9F2-BAC8-327F-DCC19B19CD73}"/>
                </a:ext>
              </a:extLst>
            </p:cNvPr>
            <p:cNvSpPr/>
            <p:nvPr/>
          </p:nvSpPr>
          <p:spPr>
            <a:xfrm rot="5400000">
              <a:off x="7175868" y="3039172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2E8DCF13-C9A3-2EEA-B906-3B5CCA6B91F8}"/>
              </a:ext>
            </a:extLst>
          </p:cNvPr>
          <p:cNvGrpSpPr/>
          <p:nvPr/>
        </p:nvGrpSpPr>
        <p:grpSpPr>
          <a:xfrm>
            <a:off x="8248359" y="3223918"/>
            <a:ext cx="522509" cy="2448299"/>
            <a:chOff x="8014065" y="3331755"/>
            <a:chExt cx="522509" cy="2448299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E2141892-E6D2-89EC-937B-9A8C476DA893}"/>
                </a:ext>
              </a:extLst>
            </p:cNvPr>
            <p:cNvGrpSpPr/>
            <p:nvPr/>
          </p:nvGrpSpPr>
          <p:grpSpPr>
            <a:xfrm>
              <a:off x="8014065" y="3331755"/>
              <a:ext cx="522509" cy="2448299"/>
              <a:chOff x="8014065" y="3331755"/>
              <a:chExt cx="522509" cy="2448299"/>
            </a:xfrm>
          </p:grpSpPr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3705E221-96C6-951F-7178-A239472A51AD}"/>
                  </a:ext>
                </a:extLst>
              </p:cNvPr>
              <p:cNvSpPr/>
              <p:nvPr/>
            </p:nvSpPr>
            <p:spPr>
              <a:xfrm rot="18766562">
                <a:off x="7230112" y="4421263"/>
                <a:ext cx="2090417" cy="306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4" name="직선 연결선 23">
                <a:extLst>
                  <a:ext uri="{FF2B5EF4-FFF2-40B4-BE49-F238E27FC236}">
                    <a16:creationId xmlns:a16="http://schemas.microsoft.com/office/drawing/2014/main" id="{05BB5A27-438E-7A62-E113-DEC1B46C8E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00727" y="3331755"/>
                <a:ext cx="0" cy="24482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화살표: 위로 구부러짐 24">
                <a:extLst>
                  <a:ext uri="{FF2B5EF4-FFF2-40B4-BE49-F238E27FC236}">
                    <a16:creationId xmlns:a16="http://schemas.microsoft.com/office/drawing/2014/main" id="{A4D47FBF-4F80-0BE4-8720-DD2ECEAFB2D6}"/>
                  </a:ext>
                </a:extLst>
              </p:cNvPr>
              <p:cNvSpPr/>
              <p:nvPr/>
            </p:nvSpPr>
            <p:spPr>
              <a:xfrm rot="10800000">
                <a:off x="8014065" y="3620110"/>
                <a:ext cx="522509" cy="155621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곱하기 기호 25">
              <a:extLst>
                <a:ext uri="{FF2B5EF4-FFF2-40B4-BE49-F238E27FC236}">
                  <a16:creationId xmlns:a16="http://schemas.microsoft.com/office/drawing/2014/main" id="{07B538B4-60DE-B102-0AA2-66E3302B63A4}"/>
                </a:ext>
              </a:extLst>
            </p:cNvPr>
            <p:cNvSpPr/>
            <p:nvPr/>
          </p:nvSpPr>
          <p:spPr>
            <a:xfrm>
              <a:off x="8174453" y="4421863"/>
              <a:ext cx="252549" cy="304799"/>
            </a:xfrm>
            <a:prstGeom prst="mathMultiply">
              <a:avLst>
                <a:gd name="adj1" fmla="val 7062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화살표: 위로 구부러짐 26">
              <a:extLst>
                <a:ext uri="{FF2B5EF4-FFF2-40B4-BE49-F238E27FC236}">
                  <a16:creationId xmlns:a16="http://schemas.microsoft.com/office/drawing/2014/main" id="{99A06C09-3F0C-ACD9-0763-75B29DEBF16B}"/>
                </a:ext>
              </a:extLst>
            </p:cNvPr>
            <p:cNvSpPr/>
            <p:nvPr/>
          </p:nvSpPr>
          <p:spPr>
            <a:xfrm>
              <a:off x="8130862" y="4574262"/>
              <a:ext cx="374520" cy="152400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603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E8438C-1C4E-11ED-54DC-75A62202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Coordinate 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33CFA57E-81A6-E866-AC19-246BB4342D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sz="2400" dirty="0"/>
                  <a:t>Cartesian </a:t>
                </a:r>
                <a14:m>
                  <m:oMath xmlns:m="http://schemas.openxmlformats.org/officeDocument/2006/math"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sz="2400" dirty="0"/>
              </a:p>
              <a:p>
                <a:endParaRPr lang="en-US" altLang="ko-KR" sz="2400" dirty="0"/>
              </a:p>
              <a:p>
                <a:r>
                  <a:rPr lang="en-US" altLang="ko-KR" sz="2400" dirty="0"/>
                  <a:t>Cylindrical </a:t>
                </a:r>
                <a14:m>
                  <m:oMath xmlns:m="http://schemas.openxmlformats.org/officeDocument/2006/math"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ko-KR" altLang="en-US" sz="2400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ko-KR" alt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sz="2400" dirty="0"/>
              </a:p>
              <a:p>
                <a:endParaRPr lang="en-US" altLang="ko-KR" sz="2400" dirty="0"/>
              </a:p>
              <a:p>
                <a:r>
                  <a:rPr lang="en-US" altLang="ko-KR" sz="2400" dirty="0"/>
                  <a:t>Spherical </a:t>
                </a:r>
                <a14:m>
                  <m:oMath xmlns:m="http://schemas.openxmlformats.org/officeDocument/2006/math"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ko-KR" altLang="en-US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ko-KR" altLang="en-US" sz="2400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sz="2400" dirty="0"/>
              </a:p>
              <a:p>
                <a:endParaRPr lang="ko-KR" altLang="en-US" sz="2400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33CFA57E-81A6-E866-AC19-246BB4342D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944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FC1271-BA3A-E433-BD25-9A66D28E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6A1941F6-34A7-A552-D2EA-3F2B58EB25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ko-KR" altLang="en-US" sz="2400" b="0" dirty="0">
                    <a:latin typeface="Cambria Math" panose="02040503050406030204" pitchFamily="18" charset="0"/>
                  </a:rPr>
                  <a:t>위치 </a:t>
                </a:r>
                <a:r>
                  <a:rPr lang="en-US" altLang="ko-KR" sz="2400" b="0" dirty="0">
                    <a:latin typeface="Cambria Math" panose="02040503050406030204" pitchFamily="18" charset="0"/>
                  </a:rPr>
                  <a:t>(x, y, z)</a:t>
                </a:r>
              </a:p>
              <a:p>
                <a:endParaRPr lang="en-US" altLang="ko-KR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ko-KR" alt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ko-KR" alt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𝑟𝑠𝑖𝑛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𝜃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ko-KR" alt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ko-KR" alt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/>
              </a:p>
              <a:p>
                <a:endParaRPr lang="en-US" altLang="ko-KR" dirty="0"/>
              </a:p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f>
                          <m:f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num>
                          <m:den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arcsin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altLang="ko-K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ko-K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altLang="ko-KR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altLang="ko-K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ko-KR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altLang="ko-KR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num>
                              <m:den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den>
                            </m:f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ko-KR" b="0" i="0" smtClean="0">
                                    <a:latin typeface="Cambria Math" panose="02040503050406030204" pitchFamily="18" charset="0"/>
                                  </a:rPr>
                                  <m:t>arctan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n-US" altLang="ko-KR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num>
                                  <m:den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en-US" altLang="ko-KR" dirty="0"/>
              </a:p>
              <a:p>
                <a:endParaRPr lang="en-US" altLang="ko-KR" dirty="0"/>
              </a:p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f>
                          <m:f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ko-K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arccos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altLang="ko-KR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altLang="ko-KR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ko-KR" b="0" i="0" smtClean="0">
                                    <a:latin typeface="Cambria Math" panose="02040503050406030204" pitchFamily="18" charset="0"/>
                                  </a:rPr>
                                  <m:t>arctan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6A1941F6-34A7-A552-D2EA-3F2B58EB25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375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3305A3-5FC0-AE2A-D484-A85791067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FA8580-EDF8-7DD1-62C0-47D7872D5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각도 표 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IP </a:t>
            </a:r>
            <a:r>
              <a:rPr lang="ko-KR" altLang="en-US" dirty="0">
                <a:solidFill>
                  <a:srgbClr val="FF0000"/>
                </a:solidFill>
              </a:rPr>
              <a:t>사용</a:t>
            </a:r>
            <a:endParaRPr lang="en-US" altLang="ko-KR" dirty="0">
              <a:solidFill>
                <a:srgbClr val="FF0000"/>
              </a:solidFill>
            </a:endParaRPr>
          </a:p>
          <a:p>
            <a:endParaRPr lang="en-US" altLang="ko-KR" dirty="0"/>
          </a:p>
          <a:p>
            <a:r>
              <a:rPr lang="ko-KR" altLang="en-US" dirty="0"/>
              <a:t>근사</a:t>
            </a:r>
          </a:p>
        </p:txBody>
      </p:sp>
    </p:spTree>
    <p:extLst>
      <p:ext uri="{BB962C8B-B14F-4D97-AF65-F5344CB8AC3E}">
        <p14:creationId xmlns:p14="http://schemas.microsoft.com/office/powerpoint/2010/main" val="641042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E8CD65-F583-6E9D-9A1B-894274C00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296C7-DB0E-A848-8412-F39DA9BAB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2400" dirty="0"/>
          </a:p>
          <a:p>
            <a:r>
              <a:rPr lang="ko-KR" altLang="en-US" sz="2400" dirty="0"/>
              <a:t>표를 만들어서 오차</a:t>
            </a:r>
            <a:r>
              <a:rPr lang="en-US" altLang="ko-KR" sz="2400" dirty="0"/>
              <a:t>, </a:t>
            </a:r>
            <a:r>
              <a:rPr lang="ko-KR" altLang="en-US" sz="2400" dirty="0"/>
              <a:t>계산 시간을 </a:t>
            </a:r>
            <a:r>
              <a:rPr lang="en-US" altLang="ko-KR" sz="2400" dirty="0"/>
              <a:t>IP</a:t>
            </a:r>
            <a:r>
              <a:rPr lang="ko-KR" altLang="en-US" sz="2400" dirty="0"/>
              <a:t>를 사용하는 방법과 비교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1464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A56C38-D419-CEAF-AD9F-8614AF62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is GRB?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FDBCC5-49E1-BF59-4201-44292D673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>
                <a:solidFill>
                  <a:srgbClr val="FF0000"/>
                </a:solidFill>
              </a:rPr>
              <a:t>G</a:t>
            </a:r>
            <a:r>
              <a:rPr lang="en-US" altLang="ko-KR" sz="2400" dirty="0"/>
              <a:t>amma </a:t>
            </a:r>
            <a:r>
              <a:rPr lang="en-US" altLang="ko-KR" sz="2400" dirty="0">
                <a:solidFill>
                  <a:srgbClr val="FF0000"/>
                </a:solidFill>
              </a:rPr>
              <a:t>R</a:t>
            </a:r>
            <a:r>
              <a:rPr lang="en-US" altLang="ko-KR" sz="2400" dirty="0"/>
              <a:t>ay </a:t>
            </a:r>
            <a:r>
              <a:rPr lang="en-US" altLang="ko-KR" sz="2400" dirty="0">
                <a:solidFill>
                  <a:srgbClr val="FF0000"/>
                </a:solidFill>
              </a:rPr>
              <a:t>B</a:t>
            </a:r>
            <a:r>
              <a:rPr lang="en-US" altLang="ko-KR" sz="2400" dirty="0"/>
              <a:t>urst</a:t>
            </a:r>
          </a:p>
          <a:p>
            <a:pPr lvl="1"/>
            <a:r>
              <a:rPr lang="ko-KR" altLang="en-US" sz="2000" dirty="0"/>
              <a:t>가장 밝은 현상 </a:t>
            </a:r>
            <a:endParaRPr lang="en-US" altLang="ko-KR" sz="2000" dirty="0"/>
          </a:p>
          <a:p>
            <a:endParaRPr lang="en-US" altLang="ko-KR" sz="2400" dirty="0"/>
          </a:p>
          <a:p>
            <a:r>
              <a:rPr lang="ko-KR" altLang="en-US" sz="2400" dirty="0"/>
              <a:t>최초 감마선 방출 이후 다양한 파장의 </a:t>
            </a:r>
            <a:r>
              <a:rPr lang="en-US" altLang="ko-KR" sz="2400" dirty="0"/>
              <a:t>Afterglow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481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6DE81D4-FBB0-7BD6-0169-B103748503B6}"/>
              </a:ext>
            </a:extLst>
          </p:cNvPr>
          <p:cNvSpPr/>
          <p:nvPr/>
        </p:nvSpPr>
        <p:spPr>
          <a:xfrm>
            <a:off x="1245326" y="1245326"/>
            <a:ext cx="9605554" cy="4789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GRB </a:t>
            </a:r>
            <a:r>
              <a:rPr lang="ko-KR" altLang="en-US" dirty="0"/>
              <a:t>발생</a:t>
            </a:r>
            <a:endParaRPr lang="en-US" altLang="ko-KR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4FE8CF25-8FC9-8984-71D4-A6F3DE80F3A5}"/>
              </a:ext>
            </a:extLst>
          </p:cNvPr>
          <p:cNvSpPr/>
          <p:nvPr/>
        </p:nvSpPr>
        <p:spPr>
          <a:xfrm>
            <a:off x="1245326" y="3445395"/>
            <a:ext cx="9605554" cy="4789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발생 </a:t>
            </a:r>
            <a:r>
              <a:rPr lang="ko-KR" altLang="en-US"/>
              <a:t>위치</a:t>
            </a:r>
            <a:r>
              <a:rPr lang="en-US" altLang="ko-KR" dirty="0"/>
              <a:t> </a:t>
            </a:r>
            <a:r>
              <a:rPr lang="ko-KR" altLang="en-US" dirty="0"/>
              <a:t>확인</a:t>
            </a:r>
            <a:endParaRPr lang="en-US" altLang="ko-KR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81A8AA92-89A0-4A9F-AECF-E42D085E8F34}"/>
              </a:ext>
            </a:extLst>
          </p:cNvPr>
          <p:cNvSpPr/>
          <p:nvPr/>
        </p:nvSpPr>
        <p:spPr>
          <a:xfrm>
            <a:off x="1245326" y="5471056"/>
            <a:ext cx="9605554" cy="4789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관측</a:t>
            </a:r>
            <a:endParaRPr lang="en-US" altLang="ko-KR" dirty="0"/>
          </a:p>
        </p:txBody>
      </p:sp>
      <p:sp>
        <p:nvSpPr>
          <p:cNvPr id="7" name="화살표: 아래쪽 6">
            <a:extLst>
              <a:ext uri="{FF2B5EF4-FFF2-40B4-BE49-F238E27FC236}">
                <a16:creationId xmlns:a16="http://schemas.microsoft.com/office/drawing/2014/main" id="{F4224493-0E12-F8B4-7F21-7E89567D3801}"/>
              </a:ext>
            </a:extLst>
          </p:cNvPr>
          <p:cNvSpPr/>
          <p:nvPr/>
        </p:nvSpPr>
        <p:spPr>
          <a:xfrm>
            <a:off x="5873931" y="2232149"/>
            <a:ext cx="348343" cy="7053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화살표: 아래쪽 7">
            <a:extLst>
              <a:ext uri="{FF2B5EF4-FFF2-40B4-BE49-F238E27FC236}">
                <a16:creationId xmlns:a16="http://schemas.microsoft.com/office/drawing/2014/main" id="{331862F1-BF0C-D579-D76F-01BB87E23F0A}"/>
              </a:ext>
            </a:extLst>
          </p:cNvPr>
          <p:cNvSpPr/>
          <p:nvPr/>
        </p:nvSpPr>
        <p:spPr>
          <a:xfrm>
            <a:off x="5873930" y="4345014"/>
            <a:ext cx="348343" cy="7053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설명선: 왼쪽 화살표 8">
            <a:extLst>
              <a:ext uri="{FF2B5EF4-FFF2-40B4-BE49-F238E27FC236}">
                <a16:creationId xmlns:a16="http://schemas.microsoft.com/office/drawing/2014/main" id="{546504DC-6DF1-936D-1A13-E7B7362B07F1}"/>
              </a:ext>
            </a:extLst>
          </p:cNvPr>
          <p:cNvSpPr/>
          <p:nvPr/>
        </p:nvSpPr>
        <p:spPr>
          <a:xfrm>
            <a:off x="6609806" y="2313502"/>
            <a:ext cx="2255520" cy="542687"/>
          </a:xfrm>
          <a:prstGeom prst="leftArrowCallout">
            <a:avLst>
              <a:gd name="adj1" fmla="val 18581"/>
              <a:gd name="adj2" fmla="val 28209"/>
              <a:gd name="adj3" fmla="val 25000"/>
              <a:gd name="adj4" fmla="val 827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How?</a:t>
            </a:r>
            <a:endParaRPr lang="ko-KR" altLang="en-US" dirty="0"/>
          </a:p>
        </p:txBody>
      </p:sp>
      <p:sp>
        <p:nvSpPr>
          <p:cNvPr id="10" name="설명선: 왼쪽 화살표 9">
            <a:extLst>
              <a:ext uri="{FF2B5EF4-FFF2-40B4-BE49-F238E27FC236}">
                <a16:creationId xmlns:a16="http://schemas.microsoft.com/office/drawing/2014/main" id="{2C40F1E4-F8A5-D7CB-E6DA-B5E58D803DFA}"/>
              </a:ext>
            </a:extLst>
          </p:cNvPr>
          <p:cNvSpPr/>
          <p:nvPr/>
        </p:nvSpPr>
        <p:spPr>
          <a:xfrm>
            <a:off x="6609806" y="4426368"/>
            <a:ext cx="2255520" cy="542687"/>
          </a:xfrm>
          <a:prstGeom prst="leftArrowCallout">
            <a:avLst>
              <a:gd name="adj1" fmla="val 18581"/>
              <a:gd name="adj2" fmla="val 28209"/>
              <a:gd name="adj3" fmla="val 25000"/>
              <a:gd name="adj4" fmla="val 827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/>
              <a:t>How?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605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CC3CCF-2719-DE62-006E-969B3855F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</a:t>
            </a:r>
            <a:r>
              <a:rPr lang="ko-KR" altLang="en-US" dirty="0"/>
              <a:t> </a:t>
            </a:r>
            <a:r>
              <a:rPr lang="en-US" altLang="ko-KR" dirty="0"/>
              <a:t>to detect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BB7976-4683-7C7E-4B3B-FB65D81AE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X</a:t>
            </a:r>
            <a:r>
              <a:rPr lang="ko-KR" altLang="en-US" sz="2400" dirty="0"/>
              <a:t>선은 반사</a:t>
            </a:r>
            <a:r>
              <a:rPr lang="en-US" altLang="ko-KR" sz="2400" dirty="0"/>
              <a:t>, </a:t>
            </a:r>
            <a:r>
              <a:rPr lang="ko-KR" altLang="en-US" sz="2400" dirty="0"/>
              <a:t>굴절을 이용하기 어려움</a:t>
            </a:r>
            <a:r>
              <a:rPr lang="en-US" altLang="ko-KR" sz="2400" dirty="0"/>
              <a:t>.</a:t>
            </a:r>
          </a:p>
          <a:p>
            <a:endParaRPr lang="en-US" altLang="ko-KR" sz="2400" dirty="0"/>
          </a:p>
          <a:p>
            <a:r>
              <a:rPr lang="en-US" altLang="ko-KR" sz="2400" dirty="0"/>
              <a:t>Coded mask</a:t>
            </a:r>
            <a:r>
              <a:rPr lang="ko-KR" altLang="en-US" sz="2400" dirty="0"/>
              <a:t>를 이용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47784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2AEC0-3EE6-C903-BC9B-2679B0727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Coded mask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FF7EE8B-EF6C-36F7-09C9-CC3767085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그림자의 원리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감지된 </a:t>
            </a:r>
            <a:r>
              <a:rPr lang="en-US" altLang="ko-KR" sz="2400" dirty="0"/>
              <a:t>pattern</a:t>
            </a:r>
            <a:r>
              <a:rPr lang="ko-KR" altLang="en-US" sz="2400" dirty="0"/>
              <a:t>을 분석해 </a:t>
            </a:r>
            <a:r>
              <a:rPr lang="en-US" altLang="ko-KR" sz="2400" dirty="0"/>
              <a:t>GRB</a:t>
            </a:r>
            <a:r>
              <a:rPr lang="ko-KR" altLang="en-US" sz="2400" dirty="0"/>
              <a:t> 발생 위치를 지정</a:t>
            </a:r>
          </a:p>
        </p:txBody>
      </p:sp>
    </p:spTree>
    <p:extLst>
      <p:ext uri="{BB962C8B-B14F-4D97-AF65-F5344CB8AC3E}">
        <p14:creationId xmlns:p14="http://schemas.microsoft.com/office/powerpoint/2010/main" val="40047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209720-839E-E2C5-C759-4FEB14E4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observe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8F7817-56A9-E521-0DC4-48717BEAE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SMT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S</a:t>
            </a:r>
            <a:r>
              <a:rPr lang="en-US" altLang="ko-KR" dirty="0"/>
              <a:t>lewing </a:t>
            </a:r>
            <a:r>
              <a:rPr lang="en-US" altLang="ko-KR" dirty="0">
                <a:solidFill>
                  <a:srgbClr val="FF0000"/>
                </a:solidFill>
              </a:rPr>
              <a:t>M</a:t>
            </a:r>
            <a:r>
              <a:rPr lang="en-US" altLang="ko-KR" dirty="0"/>
              <a:t>irror </a:t>
            </a:r>
            <a:r>
              <a:rPr lang="en-US" altLang="ko-KR" dirty="0">
                <a:solidFill>
                  <a:srgbClr val="FF0000"/>
                </a:solidFill>
              </a:rPr>
              <a:t>T</a:t>
            </a:r>
            <a:r>
              <a:rPr lang="en-US" altLang="ko-KR" dirty="0"/>
              <a:t>elescope</a:t>
            </a:r>
          </a:p>
          <a:p>
            <a:pPr lvl="2"/>
            <a:r>
              <a:rPr lang="en-US" altLang="ko-KR" dirty="0"/>
              <a:t>Slew : </a:t>
            </a:r>
            <a:r>
              <a:rPr lang="ko-KR" altLang="en-US" dirty="0"/>
              <a:t>회전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망원경 자체는 움직이지 않고</a:t>
            </a:r>
            <a:r>
              <a:rPr lang="en-US" altLang="ko-KR" dirty="0"/>
              <a:t>, </a:t>
            </a:r>
            <a:r>
              <a:rPr lang="ko-KR" altLang="en-US" dirty="0"/>
              <a:t>망원경 앞의 거울을 움직임</a:t>
            </a:r>
            <a:r>
              <a:rPr lang="en-US" altLang="ko-KR" dirty="0"/>
              <a:t>.</a:t>
            </a:r>
          </a:p>
          <a:p>
            <a:pPr lvl="2"/>
            <a:r>
              <a:rPr lang="ko-KR" altLang="en-US" dirty="0"/>
              <a:t>지정 위치까지 가는 시간</a:t>
            </a:r>
            <a:r>
              <a:rPr lang="en-US" altLang="ko-KR" dirty="0"/>
              <a:t> </a:t>
            </a:r>
            <a:r>
              <a:rPr lang="ko-KR" altLang="en-US" dirty="0"/>
              <a:t>단축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624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F94BA0-617F-2EA7-229B-2966E1F0E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관심을 가진 부분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A0CADF-CC73-6769-D09D-D4E2F8341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SMT</a:t>
            </a:r>
          </a:p>
          <a:p>
            <a:pPr lvl="1"/>
            <a:r>
              <a:rPr lang="en-US" altLang="ko-KR" dirty="0"/>
              <a:t>Slewing Mirror</a:t>
            </a:r>
          </a:p>
          <a:p>
            <a:pPr lvl="2"/>
            <a:r>
              <a:rPr lang="ko-KR" altLang="en-US" dirty="0"/>
              <a:t>움직이는 방법</a:t>
            </a:r>
            <a:endParaRPr lang="en-US" altLang="ko-KR" dirty="0"/>
          </a:p>
          <a:p>
            <a:pPr lvl="2"/>
            <a:r>
              <a:rPr lang="ko-KR" altLang="en-US" dirty="0"/>
              <a:t>개선 방안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Telescope (Ritchey-Chretien)</a:t>
            </a:r>
          </a:p>
          <a:p>
            <a:pPr lvl="2"/>
            <a:r>
              <a:rPr lang="ko-KR" altLang="en-US" dirty="0"/>
              <a:t>개선 방안</a:t>
            </a:r>
            <a:endParaRPr lang="en-US" altLang="ko-KR" dirty="0"/>
          </a:p>
          <a:p>
            <a:pPr lvl="2"/>
            <a:r>
              <a:rPr lang="ko-KR" altLang="en-US" dirty="0"/>
              <a:t>광학계 선택의 이유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A7773B4A-50F0-E80F-67D2-D1D55C00F829}"/>
              </a:ext>
            </a:extLst>
          </p:cNvPr>
          <p:cNvGrpSpPr/>
          <p:nvPr/>
        </p:nvGrpSpPr>
        <p:grpSpPr>
          <a:xfrm>
            <a:off x="9067065" y="652191"/>
            <a:ext cx="3021874" cy="2776809"/>
            <a:chOff x="7236823" y="1690688"/>
            <a:chExt cx="3021874" cy="2776809"/>
          </a:xfrm>
        </p:grpSpPr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C1004E22-8414-4F83-7102-592618513C54}"/>
                </a:ext>
              </a:extLst>
            </p:cNvPr>
            <p:cNvSpPr/>
            <p:nvPr/>
          </p:nvSpPr>
          <p:spPr>
            <a:xfrm>
              <a:off x="7698377" y="2116183"/>
              <a:ext cx="1933200" cy="2001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09279C6E-A4AF-DA36-CC13-5448E47000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4977" y="1690688"/>
              <a:ext cx="0" cy="2776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5257C4ED-33C1-80B0-4105-3F8F7D596592}"/>
                </a:ext>
              </a:extLst>
            </p:cNvPr>
            <p:cNvCxnSpPr>
              <a:cxnSpLocks/>
            </p:cNvCxnSpPr>
            <p:nvPr/>
          </p:nvCxnSpPr>
          <p:spPr>
            <a:xfrm>
              <a:off x="7236823" y="3116983"/>
              <a:ext cx="30218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화살표: 위로 구부러짐 21">
              <a:extLst>
                <a:ext uri="{FF2B5EF4-FFF2-40B4-BE49-F238E27FC236}">
                  <a16:creationId xmlns:a16="http://schemas.microsoft.com/office/drawing/2014/main" id="{91B166E2-C60B-EB5E-D441-C5831CA6990B}"/>
                </a:ext>
              </a:extLst>
            </p:cNvPr>
            <p:cNvSpPr/>
            <p:nvPr/>
          </p:nvSpPr>
          <p:spPr>
            <a:xfrm>
              <a:off x="8447314" y="1825625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화살표: 위로 구부러짐 22">
              <a:extLst>
                <a:ext uri="{FF2B5EF4-FFF2-40B4-BE49-F238E27FC236}">
                  <a16:creationId xmlns:a16="http://schemas.microsoft.com/office/drawing/2014/main" id="{F6E4F795-DDAB-8C7F-6C42-2C251F225466}"/>
                </a:ext>
              </a:extLst>
            </p:cNvPr>
            <p:cNvSpPr/>
            <p:nvPr/>
          </p:nvSpPr>
          <p:spPr>
            <a:xfrm rot="5400000">
              <a:off x="7175868" y="3039172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091D6B57-1383-270E-F7FB-2DD22732796C}"/>
              </a:ext>
            </a:extLst>
          </p:cNvPr>
          <p:cNvGrpSpPr/>
          <p:nvPr/>
        </p:nvGrpSpPr>
        <p:grpSpPr>
          <a:xfrm>
            <a:off x="9684658" y="3919947"/>
            <a:ext cx="1976741" cy="2090417"/>
            <a:chOff x="7855131" y="3629077"/>
            <a:chExt cx="1976741" cy="2090417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C9EE3C74-481F-1C8B-C907-D2DA27A99BC2}"/>
                </a:ext>
              </a:extLst>
            </p:cNvPr>
            <p:cNvSpPr/>
            <p:nvPr/>
          </p:nvSpPr>
          <p:spPr>
            <a:xfrm rot="18766562">
              <a:off x="7703267" y="4521286"/>
              <a:ext cx="2090417" cy="306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29AE84C6-D933-EDCA-83EA-2126D56879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55131" y="3666309"/>
              <a:ext cx="1846218" cy="2001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화살표: 위로 구부러짐 28">
              <a:extLst>
                <a:ext uri="{FF2B5EF4-FFF2-40B4-BE49-F238E27FC236}">
                  <a16:creationId xmlns:a16="http://schemas.microsoft.com/office/drawing/2014/main" id="{E403CBD4-1871-493E-B8C3-286CAF3ECE20}"/>
                </a:ext>
              </a:extLst>
            </p:cNvPr>
            <p:cNvSpPr/>
            <p:nvPr/>
          </p:nvSpPr>
          <p:spPr>
            <a:xfrm rot="13306675">
              <a:off x="9309363" y="3704399"/>
              <a:ext cx="522509" cy="155621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곱하기 기호 29">
              <a:extLst>
                <a:ext uri="{FF2B5EF4-FFF2-40B4-BE49-F238E27FC236}">
                  <a16:creationId xmlns:a16="http://schemas.microsoft.com/office/drawing/2014/main" id="{0E3F0380-4D3E-7D60-D942-E4F8E16309AB}"/>
                </a:ext>
              </a:extLst>
            </p:cNvPr>
            <p:cNvSpPr/>
            <p:nvPr/>
          </p:nvSpPr>
          <p:spPr>
            <a:xfrm>
              <a:off x="8647608" y="4521886"/>
              <a:ext cx="252549" cy="304799"/>
            </a:xfrm>
            <a:prstGeom prst="mathMultiply">
              <a:avLst>
                <a:gd name="adj1" fmla="val 7062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화살표: 위로 구부러짐 30">
              <a:extLst>
                <a:ext uri="{FF2B5EF4-FFF2-40B4-BE49-F238E27FC236}">
                  <a16:creationId xmlns:a16="http://schemas.microsoft.com/office/drawing/2014/main" id="{B16E1180-B5AE-6EFD-C84A-D402F5B80AC1}"/>
                </a:ext>
              </a:extLst>
            </p:cNvPr>
            <p:cNvSpPr/>
            <p:nvPr/>
          </p:nvSpPr>
          <p:spPr>
            <a:xfrm>
              <a:off x="8604017" y="4674285"/>
              <a:ext cx="374520" cy="152400"/>
            </a:xfrm>
            <a:prstGeom prst="curvedUp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ED8802E9-D522-E425-7FE4-1AF3A9DC763D}"/>
              </a:ext>
            </a:extLst>
          </p:cNvPr>
          <p:cNvGrpSpPr/>
          <p:nvPr/>
        </p:nvGrpSpPr>
        <p:grpSpPr>
          <a:xfrm rot="10800000">
            <a:off x="6156962" y="3902723"/>
            <a:ext cx="2604899" cy="2124865"/>
            <a:chOff x="6566238" y="3574128"/>
            <a:chExt cx="2604899" cy="2124865"/>
          </a:xfrm>
        </p:grpSpPr>
        <p:sp>
          <p:nvSpPr>
            <p:cNvPr id="33" name="사다리꼴 32">
              <a:extLst>
                <a:ext uri="{FF2B5EF4-FFF2-40B4-BE49-F238E27FC236}">
                  <a16:creationId xmlns:a16="http://schemas.microsoft.com/office/drawing/2014/main" id="{0E3726B3-3AD6-7876-BD98-4E13982FB6D8}"/>
                </a:ext>
              </a:extLst>
            </p:cNvPr>
            <p:cNvSpPr/>
            <p:nvPr/>
          </p:nvSpPr>
          <p:spPr>
            <a:xfrm rot="16200000">
              <a:off x="6823591" y="3467585"/>
              <a:ext cx="1836644" cy="2299074"/>
            </a:xfrm>
            <a:prstGeom prst="trapezoid">
              <a:avLst>
                <a:gd name="adj" fmla="val 4273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달 34">
              <a:extLst>
                <a:ext uri="{FF2B5EF4-FFF2-40B4-BE49-F238E27FC236}">
                  <a16:creationId xmlns:a16="http://schemas.microsoft.com/office/drawing/2014/main" id="{6256B472-8498-31D3-9D64-997755A12ACC}"/>
                </a:ext>
              </a:extLst>
            </p:cNvPr>
            <p:cNvSpPr/>
            <p:nvPr/>
          </p:nvSpPr>
          <p:spPr>
            <a:xfrm flipH="1">
              <a:off x="8695506" y="3574128"/>
              <a:ext cx="391888" cy="2124865"/>
            </a:xfrm>
            <a:prstGeom prst="moo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달 35">
              <a:extLst>
                <a:ext uri="{FF2B5EF4-FFF2-40B4-BE49-F238E27FC236}">
                  <a16:creationId xmlns:a16="http://schemas.microsoft.com/office/drawing/2014/main" id="{E8440EBB-DB73-B74B-7F35-ADDB8EA4DCF3}"/>
                </a:ext>
              </a:extLst>
            </p:cNvPr>
            <p:cNvSpPr/>
            <p:nvPr/>
          </p:nvSpPr>
          <p:spPr>
            <a:xfrm>
              <a:off x="6566238" y="4247006"/>
              <a:ext cx="148058" cy="740229"/>
            </a:xfrm>
            <a:prstGeom prst="moo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B6C51F69-852F-63CA-0DD5-6BC8C75D1094}"/>
                </a:ext>
              </a:extLst>
            </p:cNvPr>
            <p:cNvSpPr/>
            <p:nvPr/>
          </p:nvSpPr>
          <p:spPr>
            <a:xfrm>
              <a:off x="8779249" y="4550263"/>
              <a:ext cx="391888" cy="1725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501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AFEF8A-AAEB-0E8D-4BD3-E93189E2F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Telescope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CFCE99-334C-27A6-0A46-57AB65C02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Refractor</a:t>
            </a:r>
          </a:p>
          <a:p>
            <a:r>
              <a:rPr lang="en-US" altLang="ko-KR" dirty="0"/>
              <a:t>Reflector</a:t>
            </a:r>
          </a:p>
          <a:p>
            <a:r>
              <a:rPr lang="en-US" altLang="ko-KR" dirty="0"/>
              <a:t>Catadioptric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174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CC3843-036D-76C7-E31E-C0F7BDA8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Things to consider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8109DF-4F3F-DA28-301C-1B182E8BB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/>
              <a:t>무게</a:t>
            </a:r>
            <a:endParaRPr lang="en-US" altLang="ko-KR" sz="2000" dirty="0"/>
          </a:p>
          <a:p>
            <a:r>
              <a:rPr lang="ko-KR" altLang="en-US" sz="2000" dirty="0"/>
              <a:t>가격</a:t>
            </a:r>
            <a:endParaRPr lang="en-US" altLang="ko-KR" sz="2000" dirty="0"/>
          </a:p>
          <a:p>
            <a:r>
              <a:rPr lang="ko-KR" altLang="en-US" sz="2000" dirty="0"/>
              <a:t>크기</a:t>
            </a:r>
            <a:r>
              <a:rPr lang="en-US" altLang="ko-KR" sz="2000" dirty="0"/>
              <a:t>(</a:t>
            </a:r>
            <a:r>
              <a:rPr lang="ko-KR" altLang="en-US" sz="2000" dirty="0"/>
              <a:t>부피</a:t>
            </a:r>
            <a:r>
              <a:rPr lang="en-US" altLang="ko-KR" sz="2000" dirty="0"/>
              <a:t>)</a:t>
            </a:r>
          </a:p>
          <a:p>
            <a:r>
              <a:rPr lang="ko-KR" altLang="en-US" sz="2000" dirty="0"/>
              <a:t>관측 성능</a:t>
            </a:r>
            <a:endParaRPr lang="en-US" altLang="ko-KR" sz="2000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191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267</Words>
  <Application>Microsoft Office PowerPoint</Application>
  <PresentationFormat>와이드스크린</PresentationFormat>
  <Paragraphs>95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맑은 고딕</vt:lpstr>
      <vt:lpstr>Arial</vt:lpstr>
      <vt:lpstr>Cambria Math</vt:lpstr>
      <vt:lpstr>Office 테마</vt:lpstr>
      <vt:lpstr>UFFO 2023.12.09</vt:lpstr>
      <vt:lpstr>What is GRB?</vt:lpstr>
      <vt:lpstr>PowerPoint 프레젠테이션</vt:lpstr>
      <vt:lpstr>How to detect</vt:lpstr>
      <vt:lpstr>Coded mask</vt:lpstr>
      <vt:lpstr>How to observe</vt:lpstr>
      <vt:lpstr>관심을 가진 부분</vt:lpstr>
      <vt:lpstr>Telescope</vt:lpstr>
      <vt:lpstr>Things to consider</vt:lpstr>
      <vt:lpstr>Refractor</vt:lpstr>
      <vt:lpstr>Reflector</vt:lpstr>
      <vt:lpstr>Catadioptric</vt:lpstr>
      <vt:lpstr>Slewing mirror</vt:lpstr>
      <vt:lpstr>PowerPoint 프레젠테이션</vt:lpstr>
      <vt:lpstr>Coordinate </vt:lpstr>
      <vt:lpstr>PowerPoint 프레젠테이션</vt:lpstr>
      <vt:lpstr>PowerPoint 프레젠테이션</vt:lpstr>
      <vt:lpstr>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UFFO 2023.12.09</dc:title>
  <dc:creator>곽형창[ 학부재학 / 물리학과 ]</dc:creator>
  <cp:lastModifiedBy>곽형창[ 학부재학 / 물리학과 ]</cp:lastModifiedBy>
  <cp:revision>66</cp:revision>
  <dcterms:created xsi:type="dcterms:W3CDTF">2023-12-05T02:02:43Z</dcterms:created>
  <dcterms:modified xsi:type="dcterms:W3CDTF">2023-12-09T05:48:28Z</dcterms:modified>
</cp:coreProperties>
</file>