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3" r:id="rId3"/>
    <p:sldId id="272" r:id="rId4"/>
    <p:sldId id="257" r:id="rId5"/>
    <p:sldId id="259" r:id="rId6"/>
    <p:sldId id="268" r:id="rId7"/>
    <p:sldId id="274" r:id="rId8"/>
    <p:sldId id="270" r:id="rId9"/>
    <p:sldId id="269" r:id="rId10"/>
    <p:sldId id="271" r:id="rId11"/>
    <p:sldId id="275" r:id="rId12"/>
    <p:sldId id="277" r:id="rId13"/>
    <p:sldId id="278" r:id="rId14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D0A584C-D3CA-4EE7-BEBA-7884E0769593}" v="1" dt="2023-12-09T06:11:04.20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3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84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김규민[ 학부재학 / 물리학과 ]" userId="b79b3f84-fa68-4f12-bd58-db4e5a2bf022" providerId="ADAL" clId="{4D0A584C-D3CA-4EE7-BEBA-7884E0769593}"/>
    <pc:docChg chg="undo custSel delSld modSld">
      <pc:chgData name="김규민[ 학부재학 / 물리학과 ]" userId="b79b3f84-fa68-4f12-bd58-db4e5a2bf022" providerId="ADAL" clId="{4D0A584C-D3CA-4EE7-BEBA-7884E0769593}" dt="2023-12-09T06:11:04.199" v="751" actId="1076"/>
      <pc:docMkLst>
        <pc:docMk/>
      </pc:docMkLst>
      <pc:sldChg chg="modSp mod">
        <pc:chgData name="김규민[ 학부재학 / 물리학과 ]" userId="b79b3f84-fa68-4f12-bd58-db4e5a2bf022" providerId="ADAL" clId="{4D0A584C-D3CA-4EE7-BEBA-7884E0769593}" dt="2023-12-09T05:23:33.729" v="748" actId="20577"/>
        <pc:sldMkLst>
          <pc:docMk/>
          <pc:sldMk cId="1259812762" sldId="256"/>
        </pc:sldMkLst>
        <pc:spChg chg="mod">
          <ac:chgData name="김규민[ 학부재학 / 물리학과 ]" userId="b79b3f84-fa68-4f12-bd58-db4e5a2bf022" providerId="ADAL" clId="{4D0A584C-D3CA-4EE7-BEBA-7884E0769593}" dt="2023-12-09T05:23:33.729" v="748" actId="20577"/>
          <ac:spMkLst>
            <pc:docMk/>
            <pc:sldMk cId="1259812762" sldId="256"/>
            <ac:spMk id="3" creationId="{F0BC6EC2-238E-F092-59F0-7235C271C578}"/>
          </ac:spMkLst>
        </pc:spChg>
      </pc:sldChg>
      <pc:sldChg chg="modSp mod">
        <pc:chgData name="김규민[ 학부재학 / 물리학과 ]" userId="b79b3f84-fa68-4f12-bd58-db4e5a2bf022" providerId="ADAL" clId="{4D0A584C-D3CA-4EE7-BEBA-7884E0769593}" dt="2023-12-09T06:11:04.199" v="751" actId="1076"/>
        <pc:sldMkLst>
          <pc:docMk/>
          <pc:sldMk cId="2683251051" sldId="257"/>
        </pc:sldMkLst>
        <pc:spChg chg="mod">
          <ac:chgData name="김규민[ 학부재학 / 물리학과 ]" userId="b79b3f84-fa68-4f12-bd58-db4e5a2bf022" providerId="ADAL" clId="{4D0A584C-D3CA-4EE7-BEBA-7884E0769593}" dt="2023-12-09T06:10:59.068" v="750" actId="2711"/>
          <ac:spMkLst>
            <pc:docMk/>
            <pc:sldMk cId="2683251051" sldId="257"/>
            <ac:spMk id="7" creationId="{E90506E4-D8B1-A1AE-3051-DB05188EEACA}"/>
          </ac:spMkLst>
        </pc:spChg>
        <pc:picChg chg="mod">
          <ac:chgData name="김규민[ 학부재학 / 물리학과 ]" userId="b79b3f84-fa68-4f12-bd58-db4e5a2bf022" providerId="ADAL" clId="{4D0A584C-D3CA-4EE7-BEBA-7884E0769593}" dt="2023-12-09T06:11:04.199" v="751" actId="1076"/>
          <ac:picMkLst>
            <pc:docMk/>
            <pc:sldMk cId="2683251051" sldId="257"/>
            <ac:picMk id="1030" creationId="{7346F496-9065-E910-084C-64ED87834AFA}"/>
          </ac:picMkLst>
        </pc:picChg>
      </pc:sldChg>
      <pc:sldChg chg="modSp mod">
        <pc:chgData name="김규민[ 학부재학 / 물리학과 ]" userId="b79b3f84-fa68-4f12-bd58-db4e5a2bf022" providerId="ADAL" clId="{4D0A584C-D3CA-4EE7-BEBA-7884E0769593}" dt="2023-12-09T06:10:51.834" v="749" actId="2711"/>
        <pc:sldMkLst>
          <pc:docMk/>
          <pc:sldMk cId="86507425" sldId="259"/>
        </pc:sldMkLst>
        <pc:spChg chg="mod">
          <ac:chgData name="김규민[ 학부재학 / 물리학과 ]" userId="b79b3f84-fa68-4f12-bd58-db4e5a2bf022" providerId="ADAL" clId="{4D0A584C-D3CA-4EE7-BEBA-7884E0769593}" dt="2023-12-09T06:10:51.834" v="749" actId="2711"/>
          <ac:spMkLst>
            <pc:docMk/>
            <pc:sldMk cId="86507425" sldId="259"/>
            <ac:spMk id="7" creationId="{E90506E4-D8B1-A1AE-3051-DB05188EEACA}"/>
          </ac:spMkLst>
        </pc:spChg>
      </pc:sldChg>
      <pc:sldChg chg="addSp modSp mod">
        <pc:chgData name="김규민[ 학부재학 / 물리학과 ]" userId="b79b3f84-fa68-4f12-bd58-db4e5a2bf022" providerId="ADAL" clId="{4D0A584C-D3CA-4EE7-BEBA-7884E0769593}" dt="2023-12-09T01:25:49.151" v="426" actId="1582"/>
        <pc:sldMkLst>
          <pc:docMk/>
          <pc:sldMk cId="1706706488" sldId="268"/>
        </pc:sldMkLst>
        <pc:spChg chg="add mod">
          <ac:chgData name="김규민[ 학부재학 / 물리학과 ]" userId="b79b3f84-fa68-4f12-bd58-db4e5a2bf022" providerId="ADAL" clId="{4D0A584C-D3CA-4EE7-BEBA-7884E0769593}" dt="2023-12-09T01:25:49.151" v="426" actId="1582"/>
          <ac:spMkLst>
            <pc:docMk/>
            <pc:sldMk cId="1706706488" sldId="268"/>
            <ac:spMk id="6" creationId="{19E144A6-09CF-0049-7B2C-E8B410835B5B}"/>
          </ac:spMkLst>
        </pc:spChg>
      </pc:sldChg>
      <pc:sldChg chg="delSp modSp mod">
        <pc:chgData name="김규민[ 학부재학 / 물리학과 ]" userId="b79b3f84-fa68-4f12-bd58-db4e5a2bf022" providerId="ADAL" clId="{4D0A584C-D3CA-4EE7-BEBA-7884E0769593}" dt="2023-12-09T05:16:30.121" v="737" actId="478"/>
        <pc:sldMkLst>
          <pc:docMk/>
          <pc:sldMk cId="576287185" sldId="274"/>
        </pc:sldMkLst>
        <pc:spChg chg="del">
          <ac:chgData name="김규민[ 학부재학 / 물리학과 ]" userId="b79b3f84-fa68-4f12-bd58-db4e5a2bf022" providerId="ADAL" clId="{4D0A584C-D3CA-4EE7-BEBA-7884E0769593}" dt="2023-12-09T05:16:30.121" v="737" actId="478"/>
          <ac:spMkLst>
            <pc:docMk/>
            <pc:sldMk cId="576287185" sldId="274"/>
            <ac:spMk id="4" creationId="{3D05D9F5-CD20-A7E4-05E6-A5424DA57D01}"/>
          </ac:spMkLst>
        </pc:spChg>
        <pc:spChg chg="mod">
          <ac:chgData name="김규민[ 학부재학 / 물리학과 ]" userId="b79b3f84-fa68-4f12-bd58-db4e5a2bf022" providerId="ADAL" clId="{4D0A584C-D3CA-4EE7-BEBA-7884E0769593}" dt="2023-12-09T01:26:56.580" v="577" actId="20577"/>
          <ac:spMkLst>
            <pc:docMk/>
            <pc:sldMk cId="576287185" sldId="274"/>
            <ac:spMk id="7" creationId="{E90506E4-D8B1-A1AE-3051-DB05188EEACA}"/>
          </ac:spMkLst>
        </pc:spChg>
      </pc:sldChg>
      <pc:sldChg chg="modSp mod">
        <pc:chgData name="김규민[ 학부재학 / 물리학과 ]" userId="b79b3f84-fa68-4f12-bd58-db4e5a2bf022" providerId="ADAL" clId="{4D0A584C-D3CA-4EE7-BEBA-7884E0769593}" dt="2023-12-09T01:24:44.153" v="402" actId="27636"/>
        <pc:sldMkLst>
          <pc:docMk/>
          <pc:sldMk cId="1365599161" sldId="275"/>
        </pc:sldMkLst>
        <pc:spChg chg="mod">
          <ac:chgData name="김규민[ 학부재학 / 물리학과 ]" userId="b79b3f84-fa68-4f12-bd58-db4e5a2bf022" providerId="ADAL" clId="{4D0A584C-D3CA-4EE7-BEBA-7884E0769593}" dt="2023-12-09T01:24:44.153" v="402" actId="27636"/>
          <ac:spMkLst>
            <pc:docMk/>
            <pc:sldMk cId="1365599161" sldId="275"/>
            <ac:spMk id="3" creationId="{A2BE961B-EDAE-14AE-3456-52D3B213544C}"/>
          </ac:spMkLst>
        </pc:spChg>
      </pc:sldChg>
      <pc:sldChg chg="del">
        <pc:chgData name="김규민[ 학부재학 / 물리학과 ]" userId="b79b3f84-fa68-4f12-bd58-db4e5a2bf022" providerId="ADAL" clId="{4D0A584C-D3CA-4EE7-BEBA-7884E0769593}" dt="2023-12-09T01:24:14.214" v="226" actId="47"/>
        <pc:sldMkLst>
          <pc:docMk/>
          <pc:sldMk cId="766196383" sldId="276"/>
        </pc:sldMkLst>
      </pc:sldChg>
      <pc:sldChg chg="modSp mod">
        <pc:chgData name="김규민[ 학부재학 / 물리학과 ]" userId="b79b3f84-fa68-4f12-bd58-db4e5a2bf022" providerId="ADAL" clId="{4D0A584C-D3CA-4EE7-BEBA-7884E0769593}" dt="2023-12-09T01:27:20.278" v="594" actId="20577"/>
        <pc:sldMkLst>
          <pc:docMk/>
          <pc:sldMk cId="804315638" sldId="277"/>
        </pc:sldMkLst>
        <pc:spChg chg="mod">
          <ac:chgData name="김규민[ 학부재학 / 물리학과 ]" userId="b79b3f84-fa68-4f12-bd58-db4e5a2bf022" providerId="ADAL" clId="{4D0A584C-D3CA-4EE7-BEBA-7884E0769593}" dt="2023-12-09T01:27:20.278" v="594" actId="20577"/>
          <ac:spMkLst>
            <pc:docMk/>
            <pc:sldMk cId="804315638" sldId="277"/>
            <ac:spMk id="3" creationId="{C8E2C57D-02BA-1B11-33C9-868D7BDD46CF}"/>
          </ac:spMkLst>
        </pc:spChg>
      </pc:sldChg>
      <pc:sldChg chg="modSp mod">
        <pc:chgData name="김규민[ 학부재학 / 물리학과 ]" userId="b79b3f84-fa68-4f12-bd58-db4e5a2bf022" providerId="ADAL" clId="{4D0A584C-D3CA-4EE7-BEBA-7884E0769593}" dt="2023-12-09T01:28:06.285" v="736" actId="20577"/>
        <pc:sldMkLst>
          <pc:docMk/>
          <pc:sldMk cId="582146073" sldId="278"/>
        </pc:sldMkLst>
        <pc:spChg chg="mod">
          <ac:chgData name="김규민[ 학부재학 / 물리학과 ]" userId="b79b3f84-fa68-4f12-bd58-db4e5a2bf022" providerId="ADAL" clId="{4D0A584C-D3CA-4EE7-BEBA-7884E0769593}" dt="2023-12-09T01:28:06.285" v="736" actId="20577"/>
          <ac:spMkLst>
            <pc:docMk/>
            <pc:sldMk cId="582146073" sldId="278"/>
            <ac:spMk id="3" creationId="{C8E2C57D-02BA-1B11-33C9-868D7BDD46CF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D00B449-D8E8-D497-C2BC-7403765375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F4CECBAA-5CDA-CDC7-A99F-B32F6C06EB9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B30E21CC-E26F-0100-D074-3965D7B22C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1873F-B9BA-40D2-9946-90B9BEB92758}" type="datetimeFigureOut">
              <a:rPr lang="ko-KR" altLang="en-US" smtClean="0"/>
              <a:t>2023-12-09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AE97DAB4-CEF4-4683-E48B-122B6431AD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2E916883-E029-5B11-4C62-04F6F33DF4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D7CE1-53E1-421A-86D3-C7AA6BA00DB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92022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5FDC07D-9EE3-F854-0882-3F384F9FDD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47671739-A25C-E379-AB65-D62587A319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047347FE-B3E1-0700-91AF-7A7C05B34F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1873F-B9BA-40D2-9946-90B9BEB92758}" type="datetimeFigureOut">
              <a:rPr lang="ko-KR" altLang="en-US" smtClean="0"/>
              <a:t>2023-12-09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C93DE42-E79B-FA6F-F479-0B3774CE04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22A58D05-68DC-9637-1090-11220F11C9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D7CE1-53E1-421A-86D3-C7AA6BA00DB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527325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A72113AF-A67E-E58A-EF6C-E3B2A9D671F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3E24500D-B34E-CD01-127F-A0F0F56C53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B93FFEDA-EA4D-2900-7250-4CEB32217F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1873F-B9BA-40D2-9946-90B9BEB92758}" type="datetimeFigureOut">
              <a:rPr lang="ko-KR" altLang="en-US" smtClean="0"/>
              <a:t>2023-12-09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93FDEFCC-2D09-83EA-50D9-8E70DB08E4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EA955BDA-5373-BA65-CE68-0CDFDCB90B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D7CE1-53E1-421A-86D3-C7AA6BA00DB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419568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062032B-8924-DB8A-6459-2601303340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260E508E-131A-C616-500D-88EEF9FB00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C282AB82-05FB-9CBB-EA57-BD15953790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1873F-B9BA-40D2-9946-90B9BEB92758}" type="datetimeFigureOut">
              <a:rPr lang="ko-KR" altLang="en-US" smtClean="0"/>
              <a:t>2023-12-09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AD7F9293-8A99-196D-B1B4-18BD15C034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CF13B1E-C3C0-978B-EE45-55A82F7073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D7CE1-53E1-421A-86D3-C7AA6BA00DB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03180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FE680F5-819D-25DD-E46C-B94FA629E2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A42294DE-1CB5-949F-5D3F-3221E4983C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5F4506CC-877C-9D20-A965-54B558256A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1873F-B9BA-40D2-9946-90B9BEB92758}" type="datetimeFigureOut">
              <a:rPr lang="ko-KR" altLang="en-US" smtClean="0"/>
              <a:t>2023-12-09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A73E267E-8A2A-70E5-BE9F-1C5ADDD95C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EC604D0C-7582-69B4-EF64-8CF6546383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D7CE1-53E1-421A-86D3-C7AA6BA00DB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697079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DC9CF59-9E50-923C-3CE4-C6FD6273FD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ABFC2B9-74DB-EEE0-7239-22DC0FABD8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CA55F929-D978-CA4A-5AA7-A280E68553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B87DEE01-A13B-4AF6-DAFF-A9C1262E72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1873F-B9BA-40D2-9946-90B9BEB92758}" type="datetimeFigureOut">
              <a:rPr lang="ko-KR" altLang="en-US" smtClean="0"/>
              <a:t>2023-12-09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65633040-8419-D219-5898-C48BF44AA6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3828D417-224D-7691-9D20-2B84D2B457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D7CE1-53E1-421A-86D3-C7AA6BA00DB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444874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00956BB-8BED-31B8-D90D-D11EBD36AF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39BF77DA-5119-0A31-EE2B-A172328C20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73CD2475-248F-9AF7-B6C7-FB3FBE498B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B906A017-1824-1D7D-B7DA-A1246FA4086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98C5EC52-4C45-6CE0-6CB0-FCBA4B93D88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59741CA3-0A86-D1E3-3CE2-3C9FE88E1C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1873F-B9BA-40D2-9946-90B9BEB92758}" type="datetimeFigureOut">
              <a:rPr lang="ko-KR" altLang="en-US" smtClean="0"/>
              <a:t>2023-12-09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F449C5BE-5001-B310-F917-8707C7DDED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70D5403C-584B-3211-9290-D87EF00FA0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D7CE1-53E1-421A-86D3-C7AA6BA00DB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437481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1F0733C-3F33-AE7A-0544-557A87C360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1F6BA8A7-BDE9-E384-4218-B2D4C275AB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1873F-B9BA-40D2-9946-90B9BEB92758}" type="datetimeFigureOut">
              <a:rPr lang="ko-KR" altLang="en-US" smtClean="0"/>
              <a:t>2023-12-09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4FB95B28-6720-8048-D6DF-DEAADE68D2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14CA2908-1978-05E0-A9CE-D769047BC7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D7CE1-53E1-421A-86D3-C7AA6BA00DB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623019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4461F312-26CD-3ADA-7B8A-DE4D86D67D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1873F-B9BA-40D2-9946-90B9BEB92758}" type="datetimeFigureOut">
              <a:rPr lang="ko-KR" altLang="en-US" smtClean="0"/>
              <a:t>2023-12-09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60F7725B-D8A5-BD5B-4148-0C197AD14A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E6B82373-3130-CB27-3589-8AFD5A51A9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D7CE1-53E1-421A-86D3-C7AA6BA00DB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532414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090551D-B77D-01F4-4099-C2FC7CA92D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93E0E161-877A-8ABE-59A1-AF4596F23B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32ECAE6E-561F-FCA9-DB8E-3654FCCF63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DBA9E78C-54E8-C881-AFB8-C569C86D7C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1873F-B9BA-40D2-9946-90B9BEB92758}" type="datetimeFigureOut">
              <a:rPr lang="ko-KR" altLang="en-US" smtClean="0"/>
              <a:t>2023-12-09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51177FEC-7E65-DA85-3DD4-09E0F02357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8FA9E504-ACBB-5ADE-18A1-D1E479C70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D7CE1-53E1-421A-86D3-C7AA6BA00DB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500471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64912AA-788E-58B7-9545-80113D3431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AFF35111-7A64-854D-0259-08ADACCA274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07478FF2-C4C6-FDD3-3312-891D1602B0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CCA991FB-1FA4-0169-0D8A-11B93553C2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1873F-B9BA-40D2-9946-90B9BEB92758}" type="datetimeFigureOut">
              <a:rPr lang="ko-KR" altLang="en-US" smtClean="0"/>
              <a:t>2023-12-09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B1A935B0-E0EF-53C7-0B60-25C5072465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B6BA3319-3FC6-2C9D-9298-0927FDB47F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D7CE1-53E1-421A-86D3-C7AA6BA00DB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014951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B960B9F2-C182-0629-1413-70EB8C4A08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E9C2B91F-50E2-AE5D-1E03-B6DD0D1587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E739BF0E-9A2B-2167-9615-EED7398F58D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21873F-B9BA-40D2-9946-90B9BEB92758}" type="datetimeFigureOut">
              <a:rPr lang="ko-KR" altLang="en-US" smtClean="0"/>
              <a:t>2023-12-09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ABD872DA-B4C5-D4C8-307A-6366BADB19D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3BFC5B1-3FBB-BFD9-978A-6D811F1665E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4D7CE1-53E1-421A-86D3-C7AA6BA00DB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21573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B34B660-C3B9-0C0E-F187-CD3D70A2F18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dirty="0"/>
              <a:t>UFFO-KUGRB</a:t>
            </a:r>
            <a:endParaRPr lang="ko-KR" altLang="en-US" dirty="0"/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F0BC6EC2-238E-F092-59F0-7235C271C57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ko-KR" dirty="0"/>
              <a:t>2023.12.09. </a:t>
            </a:r>
          </a:p>
          <a:p>
            <a:r>
              <a:rPr lang="ko-KR" altLang="en-US" dirty="0"/>
              <a:t>김규민</a:t>
            </a:r>
          </a:p>
        </p:txBody>
      </p:sp>
    </p:spTree>
    <p:extLst>
      <p:ext uri="{BB962C8B-B14F-4D97-AF65-F5344CB8AC3E}">
        <p14:creationId xmlns:p14="http://schemas.microsoft.com/office/powerpoint/2010/main" val="12598127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직사각형 83">
            <a:extLst>
              <a:ext uri="{FF2B5EF4-FFF2-40B4-BE49-F238E27FC236}">
                <a16:creationId xmlns:a16="http://schemas.microsoft.com/office/drawing/2014/main" id="{1A2246B9-7597-42C5-27A5-9F92501ED4B4}"/>
              </a:ext>
            </a:extLst>
          </p:cNvPr>
          <p:cNvSpPr/>
          <p:nvPr/>
        </p:nvSpPr>
        <p:spPr>
          <a:xfrm>
            <a:off x="1041400" y="914282"/>
            <a:ext cx="7214280" cy="5072776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3" name="직선 연결선 2">
            <a:extLst>
              <a:ext uri="{FF2B5EF4-FFF2-40B4-BE49-F238E27FC236}">
                <a16:creationId xmlns:a16="http://schemas.microsoft.com/office/drawing/2014/main" id="{DACB5079-4D96-0AF7-75EC-A74993CBC327}"/>
              </a:ext>
            </a:extLst>
          </p:cNvPr>
          <p:cNvCxnSpPr>
            <a:cxnSpLocks/>
          </p:cNvCxnSpPr>
          <p:nvPr/>
        </p:nvCxnSpPr>
        <p:spPr>
          <a:xfrm>
            <a:off x="0" y="2002214"/>
            <a:ext cx="1778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F7E80D65-177D-8143-1BEA-F34CF309581E}"/>
              </a:ext>
            </a:extLst>
          </p:cNvPr>
          <p:cNvSpPr txBox="1"/>
          <p:nvPr/>
        </p:nvSpPr>
        <p:spPr>
          <a:xfrm>
            <a:off x="238125" y="1263650"/>
            <a:ext cx="16383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>
                <a:latin typeface="Univers Condensed Light" panose="020B0306020202040204" pitchFamily="34" charset="0"/>
              </a:rPr>
              <a:t>Encoder Channel A</a:t>
            </a:r>
          </a:p>
          <a:p>
            <a:r>
              <a:rPr lang="en-US" altLang="ko-KR" sz="1600" dirty="0">
                <a:latin typeface="Univers Condensed Light" panose="020B0306020202040204" pitchFamily="34" charset="0"/>
              </a:rPr>
              <a:t>PWM signal</a:t>
            </a:r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1716F7E3-22A3-F66D-7C33-08A124282B80}"/>
              </a:ext>
            </a:extLst>
          </p:cNvPr>
          <p:cNvSpPr/>
          <p:nvPr/>
        </p:nvSpPr>
        <p:spPr>
          <a:xfrm>
            <a:off x="1778000" y="914282"/>
            <a:ext cx="1473200" cy="214006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latin typeface="CMU Serif" panose="02000603000000000000" pitchFamily="2" charset="0"/>
                <a:ea typeface="CMU Serif" panose="02000603000000000000" pitchFamily="2" charset="0"/>
                <a:cs typeface="CMU Serif" panose="02000603000000000000" pitchFamily="2" charset="0"/>
              </a:rPr>
              <a:t>Counter</a:t>
            </a:r>
            <a:endParaRPr lang="ko-KR" altLang="en-US" dirty="0">
              <a:latin typeface="CMU Serif" panose="02000603000000000000" pitchFamily="2" charset="0"/>
              <a:cs typeface="CMU Serif" panose="02000603000000000000" pitchFamily="2" charset="0"/>
            </a:endParaRPr>
          </a:p>
        </p:txBody>
      </p:sp>
      <p:cxnSp>
        <p:nvCxnSpPr>
          <p:cNvPr id="9" name="직선 연결선 8">
            <a:extLst>
              <a:ext uri="{FF2B5EF4-FFF2-40B4-BE49-F238E27FC236}">
                <a16:creationId xmlns:a16="http://schemas.microsoft.com/office/drawing/2014/main" id="{EBD6E917-2017-EB39-F83E-A62C0D22697F}"/>
              </a:ext>
            </a:extLst>
          </p:cNvPr>
          <p:cNvCxnSpPr>
            <a:cxnSpLocks/>
          </p:cNvCxnSpPr>
          <p:nvPr/>
        </p:nvCxnSpPr>
        <p:spPr>
          <a:xfrm>
            <a:off x="0" y="4868486"/>
            <a:ext cx="1797050" cy="1416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E0946880-F43A-AF67-17E6-FD79077E34A1}"/>
              </a:ext>
            </a:extLst>
          </p:cNvPr>
          <p:cNvSpPr txBox="1"/>
          <p:nvPr/>
        </p:nvSpPr>
        <p:spPr>
          <a:xfrm>
            <a:off x="257175" y="4158754"/>
            <a:ext cx="16383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>
                <a:latin typeface="Univers Condensed Light" panose="020B0306020202040204" pitchFamily="34" charset="0"/>
              </a:rPr>
              <a:t>Encoder Channel B</a:t>
            </a:r>
          </a:p>
          <a:p>
            <a:r>
              <a:rPr lang="en-US" altLang="ko-KR" sz="1600" dirty="0">
                <a:latin typeface="Univers Condensed Light" panose="020B0306020202040204" pitchFamily="34" charset="0"/>
              </a:rPr>
              <a:t>PWM signal</a:t>
            </a:r>
          </a:p>
        </p:txBody>
      </p:sp>
      <p:sp>
        <p:nvSpPr>
          <p:cNvPr id="15" name="직사각형 14">
            <a:extLst>
              <a:ext uri="{FF2B5EF4-FFF2-40B4-BE49-F238E27FC236}">
                <a16:creationId xmlns:a16="http://schemas.microsoft.com/office/drawing/2014/main" id="{3F2F2164-B65C-11EB-31EC-33CE1FD34822}"/>
              </a:ext>
            </a:extLst>
          </p:cNvPr>
          <p:cNvSpPr/>
          <p:nvPr/>
        </p:nvSpPr>
        <p:spPr>
          <a:xfrm>
            <a:off x="1778000" y="3803650"/>
            <a:ext cx="1473200" cy="218340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latin typeface="CMU Serif" panose="02000603000000000000" pitchFamily="2" charset="0"/>
                <a:ea typeface="CMU Serif" panose="02000603000000000000" pitchFamily="2" charset="0"/>
                <a:cs typeface="CMU Serif" panose="02000603000000000000" pitchFamily="2" charset="0"/>
              </a:rPr>
              <a:t>Counter</a:t>
            </a:r>
            <a:endParaRPr lang="ko-KR" altLang="en-US" dirty="0">
              <a:latin typeface="CMU Serif" panose="02000603000000000000" pitchFamily="2" charset="0"/>
              <a:cs typeface="CMU Serif" panose="02000603000000000000" pitchFamily="2" charset="0"/>
            </a:endParaRPr>
          </a:p>
        </p:txBody>
      </p:sp>
      <p:sp>
        <p:nvSpPr>
          <p:cNvPr id="25" name="직사각형 24">
            <a:extLst>
              <a:ext uri="{FF2B5EF4-FFF2-40B4-BE49-F238E27FC236}">
                <a16:creationId xmlns:a16="http://schemas.microsoft.com/office/drawing/2014/main" id="{15EA86A0-2E4F-8B49-C82D-26B57E20DE09}"/>
              </a:ext>
            </a:extLst>
          </p:cNvPr>
          <p:cNvSpPr/>
          <p:nvPr/>
        </p:nvSpPr>
        <p:spPr>
          <a:xfrm>
            <a:off x="4660900" y="1263649"/>
            <a:ext cx="2139950" cy="43178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latin typeface="CMU Serif" panose="02000603000000000000" pitchFamily="2" charset="0"/>
                <a:ea typeface="CMU Serif" panose="02000603000000000000" pitchFamily="2" charset="0"/>
                <a:cs typeface="CMU Serif" panose="02000603000000000000" pitchFamily="2" charset="0"/>
              </a:rPr>
              <a:t>The Arithmetic Module</a:t>
            </a:r>
            <a:endParaRPr lang="ko-KR" altLang="en-US" dirty="0">
              <a:latin typeface="CMU Serif" panose="02000603000000000000" pitchFamily="2" charset="0"/>
              <a:cs typeface="CMU Serif" panose="02000603000000000000" pitchFamily="2" charset="0"/>
            </a:endParaRPr>
          </a:p>
        </p:txBody>
      </p:sp>
      <p:cxnSp>
        <p:nvCxnSpPr>
          <p:cNvPr id="34" name="직선 연결선 33">
            <a:extLst>
              <a:ext uri="{FF2B5EF4-FFF2-40B4-BE49-F238E27FC236}">
                <a16:creationId xmlns:a16="http://schemas.microsoft.com/office/drawing/2014/main" id="{A10E9533-D821-8922-2D31-D303ED09A61A}"/>
              </a:ext>
            </a:extLst>
          </p:cNvPr>
          <p:cNvCxnSpPr>
            <a:cxnSpLocks/>
          </p:cNvCxnSpPr>
          <p:nvPr/>
        </p:nvCxnSpPr>
        <p:spPr>
          <a:xfrm flipV="1">
            <a:off x="6808573" y="3415192"/>
            <a:ext cx="2874222" cy="17898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6" name="TextBox 35">
            <a:extLst>
              <a:ext uri="{FF2B5EF4-FFF2-40B4-BE49-F238E27FC236}">
                <a16:creationId xmlns:a16="http://schemas.microsoft.com/office/drawing/2014/main" id="{96812A15-B75D-A555-927F-C0B1468E95D6}"/>
              </a:ext>
            </a:extLst>
          </p:cNvPr>
          <p:cNvSpPr txBox="1"/>
          <p:nvPr/>
        </p:nvSpPr>
        <p:spPr>
          <a:xfrm flipH="1">
            <a:off x="6656172" y="3471766"/>
            <a:ext cx="174487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dirty="0">
                <a:latin typeface="Univers Condensed Light" panose="020B0306020202040204" pitchFamily="34" charset="0"/>
              </a:rPr>
              <a:t>Angle From the Motor (rad)</a:t>
            </a:r>
          </a:p>
          <a:p>
            <a:pPr algn="ctr"/>
            <a:r>
              <a:rPr lang="en-US" altLang="ko-KR" sz="1200" dirty="0">
                <a:latin typeface="Univers Condensed Light" panose="020B0306020202040204" pitchFamily="34" charset="0"/>
              </a:rPr>
              <a:t>16 bit bus</a:t>
            </a:r>
          </a:p>
          <a:p>
            <a:pPr algn="ctr"/>
            <a:r>
              <a:rPr lang="en-US" altLang="ko-KR" sz="1200" dirty="0">
                <a:latin typeface="Univers Condensed Light" panose="020B0306020202040204" pitchFamily="34" charset="0"/>
              </a:rPr>
              <a:t>fixed-number</a:t>
            </a:r>
            <a:endParaRPr lang="ko-KR" altLang="en-US" sz="1200" dirty="0">
              <a:latin typeface="Univers Condensed Light" panose="020B0306020202040204" pitchFamily="34" charset="0"/>
            </a:endParaRPr>
          </a:p>
        </p:txBody>
      </p:sp>
      <p:cxnSp>
        <p:nvCxnSpPr>
          <p:cNvPr id="37" name="직선 연결선 36">
            <a:extLst>
              <a:ext uri="{FF2B5EF4-FFF2-40B4-BE49-F238E27FC236}">
                <a16:creationId xmlns:a16="http://schemas.microsoft.com/office/drawing/2014/main" id="{8F0D424D-FB59-312A-8046-4F4C38F73207}"/>
              </a:ext>
            </a:extLst>
          </p:cNvPr>
          <p:cNvCxnSpPr>
            <a:cxnSpLocks/>
          </p:cNvCxnSpPr>
          <p:nvPr/>
        </p:nvCxnSpPr>
        <p:spPr>
          <a:xfrm>
            <a:off x="3245133" y="2002214"/>
            <a:ext cx="1440000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id="{636B8C88-BCDB-86F3-A920-7E975B6AF83E}"/>
              </a:ext>
            </a:extLst>
          </p:cNvPr>
          <p:cNvSpPr txBox="1"/>
          <p:nvPr/>
        </p:nvSpPr>
        <p:spPr>
          <a:xfrm>
            <a:off x="3341235" y="2114550"/>
            <a:ext cx="119266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dirty="0">
                <a:latin typeface="Univers Condensed Light" panose="020B0306020202040204" pitchFamily="34" charset="0"/>
              </a:rPr>
              <a:t>16 bits bus</a:t>
            </a:r>
          </a:p>
          <a:p>
            <a:pPr algn="ctr"/>
            <a:r>
              <a:rPr lang="en-US" altLang="ko-KR" sz="1600" dirty="0">
                <a:latin typeface="Univers Condensed Light" panose="020B0306020202040204" pitchFamily="34" charset="0"/>
              </a:rPr>
              <a:t>integer</a:t>
            </a:r>
            <a:endParaRPr lang="ko-KR" altLang="en-US" sz="1600" dirty="0">
              <a:latin typeface="Univers Condensed Light" panose="020B0306020202040204" pitchFamily="34" charset="0"/>
            </a:endParaRPr>
          </a:p>
        </p:txBody>
      </p:sp>
      <p:cxnSp>
        <p:nvCxnSpPr>
          <p:cNvPr id="44" name="직선 연결선 43">
            <a:extLst>
              <a:ext uri="{FF2B5EF4-FFF2-40B4-BE49-F238E27FC236}">
                <a16:creationId xmlns:a16="http://schemas.microsoft.com/office/drawing/2014/main" id="{6993ABDF-741F-8A16-A405-BEAE4691C114}"/>
              </a:ext>
            </a:extLst>
          </p:cNvPr>
          <p:cNvCxnSpPr>
            <a:cxnSpLocks/>
          </p:cNvCxnSpPr>
          <p:nvPr/>
        </p:nvCxnSpPr>
        <p:spPr>
          <a:xfrm>
            <a:off x="3239950" y="4868486"/>
            <a:ext cx="1440000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5" name="TextBox 44">
            <a:extLst>
              <a:ext uri="{FF2B5EF4-FFF2-40B4-BE49-F238E27FC236}">
                <a16:creationId xmlns:a16="http://schemas.microsoft.com/office/drawing/2014/main" id="{1C85BF9B-0E1B-F506-0EE2-C357FB1275CD}"/>
              </a:ext>
            </a:extLst>
          </p:cNvPr>
          <p:cNvSpPr txBox="1"/>
          <p:nvPr/>
        </p:nvSpPr>
        <p:spPr>
          <a:xfrm>
            <a:off x="3336052" y="4980822"/>
            <a:ext cx="119266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dirty="0">
                <a:latin typeface="Univers Condensed Light" panose="020B0306020202040204" pitchFamily="34" charset="0"/>
              </a:rPr>
              <a:t>16 bits bus</a:t>
            </a:r>
          </a:p>
          <a:p>
            <a:pPr algn="ctr"/>
            <a:r>
              <a:rPr lang="en-US" altLang="ko-KR" sz="1600" dirty="0">
                <a:latin typeface="Univers Condensed Light" panose="020B0306020202040204" pitchFamily="34" charset="0"/>
              </a:rPr>
              <a:t>integer</a:t>
            </a:r>
            <a:endParaRPr lang="ko-KR" altLang="en-US" sz="1600" dirty="0">
              <a:latin typeface="Univers Condensed Light" panose="020B0306020202040204" pitchFamily="34" charset="0"/>
            </a:endParaRPr>
          </a:p>
        </p:txBody>
      </p:sp>
      <p:cxnSp>
        <p:nvCxnSpPr>
          <p:cNvPr id="48" name="직선 연결선 47">
            <a:extLst>
              <a:ext uri="{FF2B5EF4-FFF2-40B4-BE49-F238E27FC236}">
                <a16:creationId xmlns:a16="http://schemas.microsoft.com/office/drawing/2014/main" id="{C9FD4594-9253-21FC-9A89-D999B6569CAD}"/>
              </a:ext>
            </a:extLst>
          </p:cNvPr>
          <p:cNvCxnSpPr>
            <a:cxnSpLocks/>
            <a:endCxn id="7" idx="2"/>
          </p:cNvCxnSpPr>
          <p:nvPr/>
        </p:nvCxnSpPr>
        <p:spPr>
          <a:xfrm flipV="1">
            <a:off x="2514600" y="3054350"/>
            <a:ext cx="0" cy="165364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" name="직선 연결선 48">
            <a:extLst>
              <a:ext uri="{FF2B5EF4-FFF2-40B4-BE49-F238E27FC236}">
                <a16:creationId xmlns:a16="http://schemas.microsoft.com/office/drawing/2014/main" id="{44E8A471-A030-CD73-684E-01C657DDD5C1}"/>
              </a:ext>
            </a:extLst>
          </p:cNvPr>
          <p:cNvCxnSpPr>
            <a:cxnSpLocks/>
          </p:cNvCxnSpPr>
          <p:nvPr/>
        </p:nvCxnSpPr>
        <p:spPr>
          <a:xfrm flipH="1">
            <a:off x="2508250" y="3219714"/>
            <a:ext cx="1434193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0" name="직선 연결선 49">
            <a:extLst>
              <a:ext uri="{FF2B5EF4-FFF2-40B4-BE49-F238E27FC236}">
                <a16:creationId xmlns:a16="http://schemas.microsoft.com/office/drawing/2014/main" id="{96719C54-10D9-7990-60BA-4F89A804E7F1}"/>
              </a:ext>
            </a:extLst>
          </p:cNvPr>
          <p:cNvCxnSpPr>
            <a:cxnSpLocks/>
          </p:cNvCxnSpPr>
          <p:nvPr/>
        </p:nvCxnSpPr>
        <p:spPr>
          <a:xfrm>
            <a:off x="3951338" y="539750"/>
            <a:ext cx="8612" cy="2907148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1" name="직선 연결선 50">
            <a:extLst>
              <a:ext uri="{FF2B5EF4-FFF2-40B4-BE49-F238E27FC236}">
                <a16:creationId xmlns:a16="http://schemas.microsoft.com/office/drawing/2014/main" id="{B31F2C70-292F-A577-1743-E155C947939B}"/>
              </a:ext>
            </a:extLst>
          </p:cNvPr>
          <p:cNvCxnSpPr>
            <a:cxnSpLocks/>
          </p:cNvCxnSpPr>
          <p:nvPr/>
        </p:nvCxnSpPr>
        <p:spPr>
          <a:xfrm flipH="1">
            <a:off x="2502436" y="3429000"/>
            <a:ext cx="1429948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3" name="직선 연결선 62">
            <a:extLst>
              <a:ext uri="{FF2B5EF4-FFF2-40B4-BE49-F238E27FC236}">
                <a16:creationId xmlns:a16="http://schemas.microsoft.com/office/drawing/2014/main" id="{95AFA741-990A-F4E8-8FD1-EB3C9954B888}"/>
              </a:ext>
            </a:extLst>
          </p:cNvPr>
          <p:cNvCxnSpPr>
            <a:cxnSpLocks/>
            <a:stCxn id="15" idx="0"/>
          </p:cNvCxnSpPr>
          <p:nvPr/>
        </p:nvCxnSpPr>
        <p:spPr>
          <a:xfrm flipV="1">
            <a:off x="2514600" y="3422074"/>
            <a:ext cx="0" cy="381576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7" name="TextBox 66">
            <a:extLst>
              <a:ext uri="{FF2B5EF4-FFF2-40B4-BE49-F238E27FC236}">
                <a16:creationId xmlns:a16="http://schemas.microsoft.com/office/drawing/2014/main" id="{A3DCABF3-9020-9F3A-061E-6E87553660C7}"/>
              </a:ext>
            </a:extLst>
          </p:cNvPr>
          <p:cNvSpPr txBox="1"/>
          <p:nvPr/>
        </p:nvSpPr>
        <p:spPr>
          <a:xfrm>
            <a:off x="3673323" y="545089"/>
            <a:ext cx="119266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dirty="0">
                <a:latin typeface="Univers Condensed Light" panose="020B0306020202040204" pitchFamily="34" charset="0"/>
              </a:rPr>
              <a:t>CLK</a:t>
            </a:r>
            <a:endParaRPr lang="ko-KR" altLang="en-US" sz="1600" dirty="0">
              <a:latin typeface="Univers Condensed Light" panose="020B0306020202040204" pitchFamily="34" charset="0"/>
            </a:endParaRPr>
          </a:p>
        </p:txBody>
      </p:sp>
      <p:sp>
        <p:nvSpPr>
          <p:cNvPr id="68" name="직사각형 67">
            <a:extLst>
              <a:ext uri="{FF2B5EF4-FFF2-40B4-BE49-F238E27FC236}">
                <a16:creationId xmlns:a16="http://schemas.microsoft.com/office/drawing/2014/main" id="{CD220CB8-1923-0F2E-1DE6-EA2090155DFB}"/>
              </a:ext>
            </a:extLst>
          </p:cNvPr>
          <p:cNvSpPr/>
          <p:nvPr/>
        </p:nvSpPr>
        <p:spPr>
          <a:xfrm>
            <a:off x="8996349" y="539750"/>
            <a:ext cx="2509205" cy="6318250"/>
          </a:xfrm>
          <a:prstGeom prst="rect">
            <a:avLst/>
          </a:prstGeom>
          <a:ln>
            <a:solidFill>
              <a:srgbClr val="C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The Synthetic Circuit for</a:t>
            </a:r>
          </a:p>
          <a:p>
            <a:pPr algn="ctr"/>
            <a:r>
              <a:rPr lang="en-US" altLang="ko-KR" dirty="0"/>
              <a:t>Controlling the motor</a:t>
            </a:r>
          </a:p>
          <a:p>
            <a:pPr algn="ctr"/>
            <a:endParaRPr lang="en-US" altLang="ko-KR" dirty="0"/>
          </a:p>
          <a:p>
            <a:pPr algn="ctr"/>
            <a:r>
              <a:rPr lang="ko-KR" altLang="en-US" dirty="0" err="1"/>
              <a:t>목표값과</a:t>
            </a:r>
            <a:r>
              <a:rPr lang="ko-KR" altLang="en-US" dirty="0"/>
              <a:t> 들어온 값을 비교해 모터의 회전</a:t>
            </a:r>
            <a:r>
              <a:rPr lang="en-US" altLang="ko-KR" dirty="0"/>
              <a:t>/</a:t>
            </a:r>
            <a:r>
              <a:rPr lang="ko-KR" altLang="en-US" dirty="0" err="1"/>
              <a:t>비회전</a:t>
            </a:r>
            <a:r>
              <a:rPr lang="ko-KR" altLang="en-US" dirty="0"/>
              <a:t> 여부 결정</a:t>
            </a:r>
            <a:endParaRPr lang="en-US" altLang="ko-KR" dirty="0"/>
          </a:p>
        </p:txBody>
      </p:sp>
      <p:cxnSp>
        <p:nvCxnSpPr>
          <p:cNvPr id="70" name="직선 연결선 69">
            <a:extLst>
              <a:ext uri="{FF2B5EF4-FFF2-40B4-BE49-F238E27FC236}">
                <a16:creationId xmlns:a16="http://schemas.microsoft.com/office/drawing/2014/main" id="{DE2C4777-1B4B-B265-D822-147A2CCF1A2B}"/>
              </a:ext>
            </a:extLst>
          </p:cNvPr>
          <p:cNvCxnSpPr>
            <a:cxnSpLocks/>
          </p:cNvCxnSpPr>
          <p:nvPr/>
        </p:nvCxnSpPr>
        <p:spPr>
          <a:xfrm>
            <a:off x="0" y="6318173"/>
            <a:ext cx="8996349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1" name="TextBox 70">
            <a:extLst>
              <a:ext uri="{FF2B5EF4-FFF2-40B4-BE49-F238E27FC236}">
                <a16:creationId xmlns:a16="http://schemas.microsoft.com/office/drawing/2014/main" id="{EB477BED-63BD-B0C9-7884-141F19E5312D}"/>
              </a:ext>
            </a:extLst>
          </p:cNvPr>
          <p:cNvSpPr txBox="1"/>
          <p:nvPr/>
        </p:nvSpPr>
        <p:spPr>
          <a:xfrm>
            <a:off x="-134143" y="5500826"/>
            <a:ext cx="163879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dirty="0">
                <a:latin typeface="Univers Condensed Light" panose="020B0306020202040204" pitchFamily="34" charset="0"/>
                <a:ea typeface="CMU Serif" panose="02000603000000000000" pitchFamily="2" charset="0"/>
                <a:cs typeface="CMU Serif" panose="02000603000000000000" pitchFamily="2" charset="0"/>
              </a:rPr>
              <a:t>Angle A</a:t>
            </a:r>
            <a:endParaRPr lang="en-US" altLang="ko-KR" baseline="-25000" dirty="0">
              <a:latin typeface="Univers Condensed Light" panose="020B0306020202040204" pitchFamily="34" charset="0"/>
              <a:ea typeface="CMU Serif" panose="02000603000000000000" pitchFamily="2" charset="0"/>
              <a:cs typeface="CMU Serif" panose="02000603000000000000" pitchFamily="2" charset="0"/>
            </a:endParaRPr>
          </a:p>
          <a:p>
            <a:pPr algn="ctr"/>
            <a:r>
              <a:rPr lang="en-US" altLang="ko-KR" baseline="-25000" dirty="0">
                <a:latin typeface="Univers Condensed Light" panose="020B0306020202040204" pitchFamily="34" charset="0"/>
                <a:ea typeface="CMU Serif" panose="02000603000000000000" pitchFamily="2" charset="0"/>
                <a:cs typeface="CMU Serif" panose="02000603000000000000" pitchFamily="2" charset="0"/>
              </a:rPr>
              <a:t>16 bits bus</a:t>
            </a:r>
          </a:p>
          <a:p>
            <a:pPr algn="ctr"/>
            <a:r>
              <a:rPr lang="en-US" altLang="ko-KR" baseline="-25000" dirty="0">
                <a:latin typeface="Univers Condensed Light" panose="020B0306020202040204" pitchFamily="34" charset="0"/>
                <a:ea typeface="CMU Serif" panose="02000603000000000000" pitchFamily="2" charset="0"/>
                <a:cs typeface="CMU Serif" panose="02000603000000000000" pitchFamily="2" charset="0"/>
              </a:rPr>
              <a:t>fixed-point</a:t>
            </a:r>
            <a:endParaRPr lang="ko-KR" altLang="en-US" baseline="-25000" dirty="0">
              <a:latin typeface="Univers Condensed Light" panose="020B0306020202040204" pitchFamily="34" charset="0"/>
              <a:cs typeface="CMU Serif" panose="02000603000000000000" pitchFamily="2" charset="0"/>
            </a:endParaRPr>
          </a:p>
        </p:txBody>
      </p:sp>
      <p:sp>
        <p:nvSpPr>
          <p:cNvPr id="73" name="직사각형 72">
            <a:extLst>
              <a:ext uri="{FF2B5EF4-FFF2-40B4-BE49-F238E27FC236}">
                <a16:creationId xmlns:a16="http://schemas.microsoft.com/office/drawing/2014/main" id="{24C107D4-DAE0-242D-672F-92627E77239E}"/>
              </a:ext>
            </a:extLst>
          </p:cNvPr>
          <p:cNvSpPr/>
          <p:nvPr/>
        </p:nvSpPr>
        <p:spPr>
          <a:xfrm>
            <a:off x="329107" y="539750"/>
            <a:ext cx="11862893" cy="63182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b"/>
          <a:lstStyle/>
          <a:p>
            <a:pPr algn="ctr"/>
            <a:r>
              <a:rPr lang="en-US" altLang="ko-KR" dirty="0"/>
              <a:t>Motor Controlling Algorithm</a:t>
            </a:r>
          </a:p>
        </p:txBody>
      </p:sp>
      <p:cxnSp>
        <p:nvCxnSpPr>
          <p:cNvPr id="86" name="직선 연결선 85">
            <a:extLst>
              <a:ext uri="{FF2B5EF4-FFF2-40B4-BE49-F238E27FC236}">
                <a16:creationId xmlns:a16="http://schemas.microsoft.com/office/drawing/2014/main" id="{C7A5F01F-9919-4F48-6BCD-990DB29BC1E5}"/>
              </a:ext>
            </a:extLst>
          </p:cNvPr>
          <p:cNvCxnSpPr/>
          <p:nvPr/>
        </p:nvCxnSpPr>
        <p:spPr>
          <a:xfrm>
            <a:off x="11491041" y="1269999"/>
            <a:ext cx="97219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7" name="직선 연결선 86">
            <a:extLst>
              <a:ext uri="{FF2B5EF4-FFF2-40B4-BE49-F238E27FC236}">
                <a16:creationId xmlns:a16="http://schemas.microsoft.com/office/drawing/2014/main" id="{A24DB90E-7F1C-F315-AFF4-874DC8537336}"/>
              </a:ext>
            </a:extLst>
          </p:cNvPr>
          <p:cNvCxnSpPr/>
          <p:nvPr/>
        </p:nvCxnSpPr>
        <p:spPr>
          <a:xfrm>
            <a:off x="11491041" y="2712025"/>
            <a:ext cx="97219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8" name="직선 연결선 87">
            <a:extLst>
              <a:ext uri="{FF2B5EF4-FFF2-40B4-BE49-F238E27FC236}">
                <a16:creationId xmlns:a16="http://schemas.microsoft.com/office/drawing/2014/main" id="{5F2F6B63-3D71-46A2-0967-85FD3A90AAF9}"/>
              </a:ext>
            </a:extLst>
          </p:cNvPr>
          <p:cNvCxnSpPr/>
          <p:nvPr/>
        </p:nvCxnSpPr>
        <p:spPr>
          <a:xfrm>
            <a:off x="11505554" y="4154051"/>
            <a:ext cx="97219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9" name="직선 연결선 88">
            <a:extLst>
              <a:ext uri="{FF2B5EF4-FFF2-40B4-BE49-F238E27FC236}">
                <a16:creationId xmlns:a16="http://schemas.microsoft.com/office/drawing/2014/main" id="{585ED86B-15FC-3EC1-B603-C52A2971AFEC}"/>
              </a:ext>
            </a:extLst>
          </p:cNvPr>
          <p:cNvCxnSpPr/>
          <p:nvPr/>
        </p:nvCxnSpPr>
        <p:spPr>
          <a:xfrm>
            <a:off x="11505554" y="5581524"/>
            <a:ext cx="97219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0" name="TextBox 89">
            <a:extLst>
              <a:ext uri="{FF2B5EF4-FFF2-40B4-BE49-F238E27FC236}">
                <a16:creationId xmlns:a16="http://schemas.microsoft.com/office/drawing/2014/main" id="{EBBE70E6-E96C-A853-8C58-366C0573130C}"/>
              </a:ext>
            </a:extLst>
          </p:cNvPr>
          <p:cNvSpPr txBox="1"/>
          <p:nvPr/>
        </p:nvSpPr>
        <p:spPr>
          <a:xfrm>
            <a:off x="11473146" y="1323462"/>
            <a:ext cx="75404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>
                <a:latin typeface="KoPub돋움체 Light" panose="02020603020101020101" pitchFamily="18" charset="-127"/>
                <a:ea typeface="KoPub돋움체 Light" panose="02020603020101020101" pitchFamily="18" charset="-127"/>
              </a:rPr>
              <a:t>Motor A</a:t>
            </a:r>
            <a:r>
              <a:rPr lang="ko-KR" altLang="en-US" sz="1600" dirty="0">
                <a:latin typeface="KoPub돋움체 Light" panose="02020603020101020101" pitchFamily="18" charset="-127"/>
                <a:ea typeface="KoPub돋움체 Light" panose="02020603020101020101" pitchFamily="18" charset="-127"/>
              </a:rPr>
              <a:t>상</a:t>
            </a:r>
            <a:endParaRPr lang="en-US" altLang="ko-KR" sz="1600" dirty="0">
              <a:latin typeface="KoPub돋움체 Light" panose="02020603020101020101" pitchFamily="18" charset="-127"/>
              <a:ea typeface="KoPub돋움체 Light" panose="02020603020101020101" pitchFamily="18" charset="-127"/>
            </a:endParaRPr>
          </a:p>
          <a:p>
            <a:r>
              <a:rPr lang="en-US" altLang="ko-KR" sz="1600" dirty="0">
                <a:latin typeface="KoPub돋움체 Light" panose="02020603020101020101" pitchFamily="18" charset="-127"/>
                <a:ea typeface="KoPub돋움체 Light" panose="02020603020101020101" pitchFamily="18" charset="-127"/>
              </a:rPr>
              <a:t>PWM</a:t>
            </a:r>
            <a:endParaRPr lang="ko-KR" altLang="en-US" sz="1600" dirty="0">
              <a:latin typeface="KoPub돋움체 Light" panose="02020603020101020101" pitchFamily="18" charset="-127"/>
              <a:ea typeface="KoPub돋움체 Light" panose="02020603020101020101" pitchFamily="18" charset="-127"/>
            </a:endParaRP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A96C87C8-5559-90DB-4C18-2471EC58771B}"/>
              </a:ext>
            </a:extLst>
          </p:cNvPr>
          <p:cNvSpPr txBox="1"/>
          <p:nvPr/>
        </p:nvSpPr>
        <p:spPr>
          <a:xfrm>
            <a:off x="11510635" y="2712025"/>
            <a:ext cx="75404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>
                <a:latin typeface="KoPub돋움체 Light" panose="02020603020101020101" pitchFamily="18" charset="-127"/>
                <a:ea typeface="KoPub돋움체 Light" panose="02020603020101020101" pitchFamily="18" charset="-127"/>
              </a:rPr>
              <a:t>Motor B</a:t>
            </a:r>
            <a:r>
              <a:rPr lang="ko-KR" altLang="en-US" sz="1600" dirty="0">
                <a:latin typeface="KoPub돋움체 Light" panose="02020603020101020101" pitchFamily="18" charset="-127"/>
                <a:ea typeface="KoPub돋움체 Light" panose="02020603020101020101" pitchFamily="18" charset="-127"/>
              </a:rPr>
              <a:t>상</a:t>
            </a:r>
            <a:endParaRPr lang="en-US" altLang="ko-KR" sz="1600" dirty="0">
              <a:latin typeface="KoPub돋움체 Light" panose="02020603020101020101" pitchFamily="18" charset="-127"/>
              <a:ea typeface="KoPub돋움체 Light" panose="02020603020101020101" pitchFamily="18" charset="-127"/>
            </a:endParaRPr>
          </a:p>
          <a:p>
            <a:r>
              <a:rPr lang="en-US" altLang="ko-KR" sz="1600" dirty="0">
                <a:latin typeface="KoPub돋움체 Light" panose="02020603020101020101" pitchFamily="18" charset="-127"/>
                <a:ea typeface="KoPub돋움체 Light" panose="02020603020101020101" pitchFamily="18" charset="-127"/>
              </a:rPr>
              <a:t>PWM</a:t>
            </a:r>
            <a:endParaRPr lang="ko-KR" altLang="en-US" sz="1600" dirty="0">
              <a:latin typeface="KoPub돋움체 Light" panose="02020603020101020101" pitchFamily="18" charset="-127"/>
              <a:ea typeface="KoPub돋움체 Light" panose="02020603020101020101" pitchFamily="18" charset="-127"/>
            </a:endParaRP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C756906A-7837-1DEC-5A56-18B5AFE9DBEF}"/>
              </a:ext>
            </a:extLst>
          </p:cNvPr>
          <p:cNvSpPr txBox="1"/>
          <p:nvPr/>
        </p:nvSpPr>
        <p:spPr>
          <a:xfrm>
            <a:off x="11504042" y="4185925"/>
            <a:ext cx="75404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>
                <a:latin typeface="KoPub돋움체 Light" panose="02020603020101020101" pitchFamily="18" charset="-127"/>
                <a:ea typeface="KoPub돋움체 Light" panose="02020603020101020101" pitchFamily="18" charset="-127"/>
              </a:rPr>
              <a:t>Motor \A</a:t>
            </a:r>
            <a:r>
              <a:rPr lang="ko-KR" altLang="en-US" sz="1600" dirty="0">
                <a:latin typeface="KoPub돋움체 Light" panose="02020603020101020101" pitchFamily="18" charset="-127"/>
                <a:ea typeface="KoPub돋움체 Light" panose="02020603020101020101" pitchFamily="18" charset="-127"/>
              </a:rPr>
              <a:t>상</a:t>
            </a:r>
            <a:endParaRPr lang="en-US" altLang="ko-KR" sz="1600" dirty="0">
              <a:latin typeface="KoPub돋움체 Light" panose="02020603020101020101" pitchFamily="18" charset="-127"/>
              <a:ea typeface="KoPub돋움체 Light" panose="02020603020101020101" pitchFamily="18" charset="-127"/>
            </a:endParaRPr>
          </a:p>
          <a:p>
            <a:r>
              <a:rPr lang="en-US" altLang="ko-KR" sz="1600" dirty="0">
                <a:latin typeface="KoPub돋움체 Light" panose="02020603020101020101" pitchFamily="18" charset="-127"/>
                <a:ea typeface="KoPub돋움체 Light" panose="02020603020101020101" pitchFamily="18" charset="-127"/>
              </a:rPr>
              <a:t>PWM</a:t>
            </a:r>
            <a:endParaRPr lang="ko-KR" altLang="en-US" sz="1600" dirty="0">
              <a:latin typeface="KoPub돋움체 Light" panose="02020603020101020101" pitchFamily="18" charset="-127"/>
              <a:ea typeface="KoPub돋움체 Light" panose="02020603020101020101" pitchFamily="18" charset="-127"/>
            </a:endParaRP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B728D894-9DBB-2C5D-33AA-D09F70CD736C}"/>
              </a:ext>
            </a:extLst>
          </p:cNvPr>
          <p:cNvSpPr txBox="1"/>
          <p:nvPr/>
        </p:nvSpPr>
        <p:spPr>
          <a:xfrm>
            <a:off x="11458993" y="5581524"/>
            <a:ext cx="75404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>
                <a:latin typeface="KoPub돋움체 Light" panose="02020603020101020101" pitchFamily="18" charset="-127"/>
                <a:ea typeface="KoPub돋움체 Light" panose="02020603020101020101" pitchFamily="18" charset="-127"/>
              </a:rPr>
              <a:t>Motor \B</a:t>
            </a:r>
            <a:r>
              <a:rPr lang="ko-KR" altLang="en-US" sz="1600" dirty="0">
                <a:latin typeface="KoPub돋움체 Light" panose="02020603020101020101" pitchFamily="18" charset="-127"/>
                <a:ea typeface="KoPub돋움체 Light" panose="02020603020101020101" pitchFamily="18" charset="-127"/>
              </a:rPr>
              <a:t>상</a:t>
            </a:r>
            <a:endParaRPr lang="en-US" altLang="ko-KR" sz="1600" dirty="0">
              <a:latin typeface="KoPub돋움체 Light" panose="02020603020101020101" pitchFamily="18" charset="-127"/>
              <a:ea typeface="KoPub돋움체 Light" panose="02020603020101020101" pitchFamily="18" charset="-127"/>
            </a:endParaRPr>
          </a:p>
          <a:p>
            <a:r>
              <a:rPr lang="en-US" altLang="ko-KR" sz="1600" dirty="0">
                <a:latin typeface="KoPub돋움체 Light" panose="02020603020101020101" pitchFamily="18" charset="-127"/>
                <a:ea typeface="KoPub돋움체 Light" panose="02020603020101020101" pitchFamily="18" charset="-127"/>
              </a:rPr>
              <a:t>PWM</a:t>
            </a:r>
            <a:endParaRPr lang="ko-KR" altLang="en-US" sz="1600" dirty="0">
              <a:latin typeface="KoPub돋움체 Light" panose="02020603020101020101" pitchFamily="18" charset="-127"/>
              <a:ea typeface="KoPub돋움체 Light" panose="02020603020101020101" pitchFamily="18" charset="-127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F30474F-8DFD-A16F-34F3-6B03D6056C05}"/>
              </a:ext>
            </a:extLst>
          </p:cNvPr>
          <p:cNvSpPr txBox="1"/>
          <p:nvPr/>
        </p:nvSpPr>
        <p:spPr>
          <a:xfrm>
            <a:off x="5734324" y="211784"/>
            <a:ext cx="27907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Encoder</a:t>
            </a:r>
            <a:r>
              <a:rPr lang="ko-KR" altLang="en-US" dirty="0"/>
              <a:t>의 값을 분석해 </a:t>
            </a:r>
            <a:r>
              <a:rPr lang="en-US" altLang="ko-KR" dirty="0"/>
              <a:t>motor</a:t>
            </a:r>
            <a:r>
              <a:rPr lang="ko-KR" altLang="en-US" dirty="0"/>
              <a:t>의 회전각 분석</a:t>
            </a:r>
          </a:p>
        </p:txBody>
      </p:sp>
    </p:spTree>
    <p:extLst>
      <p:ext uri="{BB962C8B-B14F-4D97-AF65-F5344CB8AC3E}">
        <p14:creationId xmlns:p14="http://schemas.microsoft.com/office/powerpoint/2010/main" val="32998398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6C7D02D-90DB-1180-9762-00D8604C01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b="1" dirty="0"/>
              <a:t>Step Motor </a:t>
            </a:r>
            <a:r>
              <a:rPr lang="ko-KR" altLang="en-US" b="1" dirty="0"/>
              <a:t>회전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A2BE961B-EDAE-14AE-3456-52D3B21354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altLang="ko-KR" dirty="0"/>
              <a:t>Slewing </a:t>
            </a:r>
            <a:r>
              <a:rPr lang="ko-KR" altLang="en-US" dirty="0"/>
              <a:t>시스템을 대략적으로 완성한 뒤에는 </a:t>
            </a:r>
            <a:r>
              <a:rPr lang="en-US" altLang="ko-KR" dirty="0"/>
              <a:t>FPGA</a:t>
            </a:r>
            <a:r>
              <a:rPr lang="ko-KR" altLang="en-US" dirty="0"/>
              <a:t>를 통해 스텝모터를 회전시키도록 하는 게 급선무였음</a:t>
            </a:r>
            <a:r>
              <a:rPr lang="en-US" altLang="ko-KR" dirty="0"/>
              <a:t>.</a:t>
            </a:r>
          </a:p>
          <a:p>
            <a:pPr>
              <a:lnSpc>
                <a:spcPct val="150000"/>
              </a:lnSpc>
            </a:pPr>
            <a:r>
              <a:rPr lang="ko-KR" altLang="en-US" dirty="0"/>
              <a:t>이에 따라 </a:t>
            </a:r>
            <a:r>
              <a:rPr lang="en-US" altLang="ko-KR" dirty="0"/>
              <a:t>SMT </a:t>
            </a:r>
            <a:r>
              <a:rPr lang="ko-KR" altLang="en-US" dirty="0"/>
              <a:t>팀은 </a:t>
            </a:r>
            <a:r>
              <a:rPr lang="en-US" altLang="ko-KR" dirty="0"/>
              <a:t>9</a:t>
            </a:r>
            <a:r>
              <a:rPr lang="ko-KR" altLang="en-US" dirty="0"/>
              <a:t>월 이후 우선적으로 </a:t>
            </a:r>
            <a:r>
              <a:rPr lang="en-US" altLang="ko-KR" dirty="0" err="1"/>
              <a:t>stepmotor</a:t>
            </a:r>
            <a:r>
              <a:rPr lang="ko-KR" altLang="en-US" dirty="0"/>
              <a:t>을 회전시키는 데에 대부분의 자원을 집중하기로 결정함</a:t>
            </a:r>
            <a:r>
              <a:rPr lang="en-US" altLang="ko-KR" dirty="0"/>
              <a:t>.</a:t>
            </a:r>
          </a:p>
          <a:p>
            <a:pPr lvl="1">
              <a:lnSpc>
                <a:spcPct val="150000"/>
              </a:lnSpc>
            </a:pPr>
            <a:r>
              <a:rPr lang="ko-KR" altLang="en-US" dirty="0"/>
              <a:t>바쁜 일정 탓에 진척 속도가 매우 느려지기는 했지만</a:t>
            </a:r>
            <a:r>
              <a:rPr lang="en-US" altLang="ko-KR" dirty="0"/>
              <a:t>, </a:t>
            </a:r>
            <a:r>
              <a:rPr lang="ko-KR" altLang="en-US" dirty="0"/>
              <a:t>조금씩 진행한 결과 간단한 </a:t>
            </a:r>
            <a:r>
              <a:rPr lang="en-US" altLang="ko-KR" dirty="0"/>
              <a:t>step motor</a:t>
            </a:r>
            <a:r>
              <a:rPr lang="ko-KR" altLang="en-US" dirty="0"/>
              <a:t>을 구매하여 돌리는 데 성공함</a:t>
            </a:r>
            <a:r>
              <a:rPr lang="en-US" altLang="ko-KR" dirty="0"/>
              <a:t>!</a:t>
            </a:r>
          </a:p>
          <a:p>
            <a:pPr lvl="1">
              <a:lnSpc>
                <a:spcPct val="150000"/>
              </a:lnSpc>
            </a:pPr>
            <a:r>
              <a:rPr lang="ko-KR" altLang="en-US" dirty="0"/>
              <a:t>송준혁 학우가 </a:t>
            </a:r>
            <a:r>
              <a:rPr lang="ko-KR" altLang="en-US" dirty="0" err="1"/>
              <a:t>메인이</a:t>
            </a:r>
            <a:r>
              <a:rPr lang="ko-KR" altLang="en-US" dirty="0"/>
              <a:t> 되어 진행하고 이를 보조하는 역할을 맡음</a:t>
            </a:r>
            <a:r>
              <a:rPr lang="en-US" altLang="ko-K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655991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43B20C6-07D7-2DDC-F762-91E39C4B77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44990"/>
            <a:ext cx="10515600" cy="1073171"/>
          </a:xfrm>
        </p:spPr>
        <p:txBody>
          <a:bodyPr/>
          <a:lstStyle/>
          <a:p>
            <a:r>
              <a:rPr lang="en-US" altLang="ko-KR" b="1" dirty="0"/>
              <a:t>Future Plan</a:t>
            </a:r>
            <a:endParaRPr lang="ko-KR" altLang="en-US" b="1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C8E2C57D-02BA-1B11-33C9-868D7BDD46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75657"/>
            <a:ext cx="10515600" cy="5001306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altLang="ko-KR" dirty="0" err="1"/>
              <a:t>Stepmotor</a:t>
            </a:r>
            <a:r>
              <a:rPr lang="ko-KR" altLang="en-US" dirty="0"/>
              <a:t>의 동작에서 </a:t>
            </a:r>
            <a:r>
              <a:rPr lang="en-US" altLang="ko-KR" dirty="0"/>
              <a:t>reset </a:t>
            </a:r>
            <a:r>
              <a:rPr lang="ko-KR" altLang="en-US" dirty="0"/>
              <a:t>기능 추가 및 </a:t>
            </a:r>
            <a:r>
              <a:rPr lang="en-US" altLang="ko-KR" dirty="0"/>
              <a:t>state</a:t>
            </a:r>
            <a:r>
              <a:rPr lang="ko-KR" altLang="en-US" dirty="0"/>
              <a:t>의 변화에 따라 필요한 각종 기능들을 제안하고 이를 </a:t>
            </a:r>
            <a:r>
              <a:rPr lang="en-US" altLang="ko-KR" dirty="0" err="1"/>
              <a:t>stepmotor</a:t>
            </a:r>
            <a:r>
              <a:rPr lang="ko-KR" altLang="en-US" dirty="0"/>
              <a:t>의 기능에 적용되도록 </a:t>
            </a:r>
            <a:r>
              <a:rPr lang="en-US" altLang="ko-KR" dirty="0"/>
              <a:t>FPGA </a:t>
            </a:r>
            <a:r>
              <a:rPr lang="ko-KR" altLang="en-US" dirty="0"/>
              <a:t>보드에 구현해야 함</a:t>
            </a:r>
            <a:r>
              <a:rPr lang="en-US" altLang="ko-KR" dirty="0"/>
              <a:t>.</a:t>
            </a:r>
          </a:p>
          <a:p>
            <a:pPr>
              <a:lnSpc>
                <a:spcPct val="150000"/>
              </a:lnSpc>
            </a:pPr>
            <a:r>
              <a:rPr lang="ko-KR" altLang="en-US" dirty="0"/>
              <a:t>위쪽의 설계는 </a:t>
            </a:r>
            <a:r>
              <a:rPr lang="en-US" altLang="ko-KR" dirty="0"/>
              <a:t>9</a:t>
            </a:r>
            <a:r>
              <a:rPr lang="ko-KR" altLang="en-US" dirty="0"/>
              <a:t>월에 진행된 설계이며</a:t>
            </a:r>
            <a:r>
              <a:rPr lang="en-US" altLang="ko-KR" dirty="0"/>
              <a:t>, </a:t>
            </a:r>
            <a:r>
              <a:rPr lang="ko-KR" altLang="en-US" dirty="0"/>
              <a:t>그 당시의 </a:t>
            </a:r>
            <a:r>
              <a:rPr lang="en-US" altLang="ko-KR" dirty="0" err="1"/>
              <a:t>stepmotor</a:t>
            </a:r>
            <a:r>
              <a:rPr lang="en-US" altLang="ko-KR" dirty="0"/>
              <a:t> </a:t>
            </a:r>
            <a:r>
              <a:rPr lang="ko-KR" altLang="en-US" dirty="0"/>
              <a:t>및 </a:t>
            </a:r>
            <a:r>
              <a:rPr lang="en-US" altLang="ko-KR" dirty="0"/>
              <a:t>FPGA</a:t>
            </a:r>
            <a:r>
              <a:rPr lang="ko-KR" altLang="en-US" dirty="0"/>
              <a:t>에 대한 이해도가 낮아 수정할 필요가 있음</a:t>
            </a:r>
            <a:r>
              <a:rPr lang="en-US" altLang="ko-KR" dirty="0"/>
              <a:t>.</a:t>
            </a:r>
          </a:p>
          <a:p>
            <a:pPr lvl="1">
              <a:lnSpc>
                <a:spcPct val="150000"/>
              </a:lnSpc>
            </a:pPr>
            <a:r>
              <a:rPr lang="en-US" altLang="ko-KR" dirty="0"/>
              <a:t>State </a:t>
            </a:r>
            <a:r>
              <a:rPr lang="ko-KR" altLang="en-US" dirty="0"/>
              <a:t>및 모듈화를 좀 더 고려하는 방향으로 설계 진행</a:t>
            </a:r>
            <a:r>
              <a:rPr lang="en-US" altLang="ko-KR" dirty="0"/>
              <a:t>.</a:t>
            </a:r>
          </a:p>
          <a:p>
            <a:pPr lvl="1">
              <a:lnSpc>
                <a:spcPct val="150000"/>
              </a:lnSpc>
            </a:pPr>
            <a:r>
              <a:rPr lang="en-US" altLang="ko-KR" dirty="0" err="1"/>
              <a:t>Stepmotor</a:t>
            </a:r>
            <a:r>
              <a:rPr lang="ko-KR" altLang="en-US" dirty="0"/>
              <a:t>에 대해 향상된 이해도를 바탕으로 설계 진행</a:t>
            </a:r>
            <a:endParaRPr lang="en-US" altLang="ko-KR" dirty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8043156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43B20C6-07D7-2DDC-F762-91E39C4B77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44990"/>
            <a:ext cx="10515600" cy="1073171"/>
          </a:xfrm>
        </p:spPr>
        <p:txBody>
          <a:bodyPr/>
          <a:lstStyle/>
          <a:p>
            <a:r>
              <a:rPr lang="en-US" altLang="ko-KR" b="1" dirty="0"/>
              <a:t>Future Plan</a:t>
            </a:r>
            <a:endParaRPr lang="ko-KR" altLang="en-US" b="1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C8E2C57D-02BA-1B11-33C9-868D7BDD46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75657"/>
            <a:ext cx="10515600" cy="5001306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altLang="ko-KR" dirty="0" err="1"/>
              <a:t>Stepmotor</a:t>
            </a:r>
            <a:r>
              <a:rPr lang="en-US" altLang="ko-KR" dirty="0"/>
              <a:t> </a:t>
            </a:r>
            <a:r>
              <a:rPr lang="ko-KR" altLang="en-US" dirty="0"/>
              <a:t>작동에 필요한 </a:t>
            </a:r>
            <a:r>
              <a:rPr lang="ko-KR" altLang="en-US" dirty="0" err="1"/>
              <a:t>짐벌</a:t>
            </a:r>
            <a:r>
              <a:rPr lang="ko-KR" altLang="en-US" dirty="0"/>
              <a:t> 시스템에 대한 이해도를 높이기 위해 직접 </a:t>
            </a:r>
            <a:r>
              <a:rPr lang="ko-KR" altLang="en-US" dirty="0" err="1"/>
              <a:t>짐벌과</a:t>
            </a:r>
            <a:r>
              <a:rPr lang="ko-KR" altLang="en-US" dirty="0"/>
              <a:t> 스텝모터를 연결하여 </a:t>
            </a:r>
            <a:r>
              <a:rPr lang="ko-KR" altLang="en-US" dirty="0" err="1"/>
              <a:t>구동시키는</a:t>
            </a:r>
            <a:r>
              <a:rPr lang="ko-KR" altLang="en-US" dirty="0"/>
              <a:t> 장치 설계 및 구현 </a:t>
            </a:r>
            <a:r>
              <a:rPr lang="en-US" altLang="ko-KR" dirty="0"/>
              <a:t>=&gt; </a:t>
            </a:r>
            <a:r>
              <a:rPr lang="ko-KR" altLang="en-US" dirty="0" err="1"/>
              <a:t>짐벌</a:t>
            </a:r>
            <a:r>
              <a:rPr lang="ko-KR" altLang="en-US" dirty="0"/>
              <a:t> 출력 </a:t>
            </a:r>
            <a:r>
              <a:rPr lang="en-US" altLang="ko-KR" dirty="0"/>
              <a:t>or </a:t>
            </a:r>
            <a:r>
              <a:rPr lang="ko-KR" altLang="en-US" dirty="0"/>
              <a:t>직접 만들기</a:t>
            </a:r>
            <a:r>
              <a:rPr lang="en-US" altLang="ko-KR"/>
              <a:t>?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5821460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6C7D02D-90DB-1180-9762-00D8604C01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b="1" dirty="0"/>
              <a:t>What we did for half-year?</a:t>
            </a:r>
            <a:endParaRPr lang="ko-KR" altLang="en-US" b="1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A2BE961B-EDAE-14AE-3456-52D3B21354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GRB,</a:t>
            </a:r>
            <a:r>
              <a:rPr lang="ko-KR" altLang="en-US" dirty="0"/>
              <a:t> </a:t>
            </a:r>
            <a:r>
              <a:rPr lang="en-US" altLang="ko-KR" dirty="0"/>
              <a:t>SMT</a:t>
            </a:r>
            <a:r>
              <a:rPr lang="ko-KR" altLang="en-US" dirty="0"/>
              <a:t>에 대한 공부 진행</a:t>
            </a:r>
            <a:endParaRPr lang="en-US" altLang="ko-KR" dirty="0"/>
          </a:p>
          <a:p>
            <a:r>
              <a:rPr lang="en-US" altLang="ko-KR" dirty="0"/>
              <a:t>FPGA</a:t>
            </a:r>
            <a:r>
              <a:rPr lang="ko-KR" altLang="en-US" dirty="0"/>
              <a:t>에 대해 공부 </a:t>
            </a:r>
            <a:r>
              <a:rPr lang="en-US" altLang="ko-KR" dirty="0"/>
              <a:t>+ Verilog </a:t>
            </a:r>
            <a:r>
              <a:rPr lang="ko-KR" altLang="en-US" dirty="0"/>
              <a:t>습득</a:t>
            </a:r>
            <a:endParaRPr lang="en-US" altLang="ko-KR" dirty="0"/>
          </a:p>
          <a:p>
            <a:r>
              <a:rPr lang="en-US" altLang="ko-KR" dirty="0"/>
              <a:t>Slewing system </a:t>
            </a:r>
            <a:r>
              <a:rPr lang="ko-KR" altLang="en-US" dirty="0"/>
              <a:t>설계 진행</a:t>
            </a:r>
            <a:endParaRPr lang="en-US" altLang="ko-KR" dirty="0"/>
          </a:p>
          <a:p>
            <a:r>
              <a:rPr lang="en-US" altLang="ko-KR" dirty="0"/>
              <a:t>Step motor </a:t>
            </a:r>
            <a:r>
              <a:rPr lang="ko-KR" altLang="en-US" dirty="0"/>
              <a:t>돌리기</a:t>
            </a:r>
          </a:p>
        </p:txBody>
      </p:sp>
    </p:spTree>
    <p:extLst>
      <p:ext uri="{BB962C8B-B14F-4D97-AF65-F5344CB8AC3E}">
        <p14:creationId xmlns:p14="http://schemas.microsoft.com/office/powerpoint/2010/main" val="18847538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6C7D02D-90DB-1180-9762-00D8604C01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b="1" dirty="0"/>
              <a:t>Slewing system </a:t>
            </a:r>
            <a:r>
              <a:rPr lang="ko-KR" altLang="en-US" b="1" dirty="0"/>
              <a:t>설계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A2BE961B-EDAE-14AE-3456-52D3B21354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Slewing system</a:t>
            </a:r>
            <a:r>
              <a:rPr lang="ko-KR" altLang="en-US" dirty="0"/>
              <a:t>의 회전 각도는 어떻게 결정되는가</a:t>
            </a:r>
            <a:r>
              <a:rPr lang="en-US" altLang="ko-KR" dirty="0"/>
              <a:t>?</a:t>
            </a:r>
          </a:p>
          <a:p>
            <a:pPr lvl="1"/>
            <a:r>
              <a:rPr lang="en-US" altLang="ko-KR" dirty="0"/>
              <a:t>Pp. 4-5</a:t>
            </a:r>
          </a:p>
          <a:p>
            <a:r>
              <a:rPr lang="ko-KR" altLang="en-US" dirty="0"/>
              <a:t>회전 각도의 계산 과정을 어떻게 구현하고</a:t>
            </a:r>
            <a:r>
              <a:rPr lang="en-US" altLang="ko-KR" dirty="0"/>
              <a:t>, </a:t>
            </a:r>
            <a:r>
              <a:rPr lang="ko-KR" altLang="en-US" dirty="0"/>
              <a:t>어떤 연산 방식을 통해 구현하는 것이 효율적인가</a:t>
            </a:r>
            <a:r>
              <a:rPr lang="en-US" altLang="ko-KR" dirty="0"/>
              <a:t>?</a:t>
            </a:r>
          </a:p>
          <a:p>
            <a:pPr lvl="1"/>
            <a:r>
              <a:rPr lang="en-US" altLang="ko-KR" dirty="0"/>
              <a:t>Pp. 6-8</a:t>
            </a:r>
          </a:p>
          <a:p>
            <a:r>
              <a:rPr lang="ko-KR" altLang="en-US" dirty="0"/>
              <a:t>결과적으로 어떤 방식으로 작동하게 되었는가</a:t>
            </a:r>
            <a:r>
              <a:rPr lang="en-US" altLang="ko-KR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1257323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내용 개체 틀 6">
            <a:extLst>
              <a:ext uri="{FF2B5EF4-FFF2-40B4-BE49-F238E27FC236}">
                <a16:creationId xmlns:a16="http://schemas.microsoft.com/office/drawing/2014/main" id="{E90506E4-D8B1-A1AE-3051-DB05188EEA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4270" y="1382487"/>
            <a:ext cx="10515600" cy="4351338"/>
          </a:xfrm>
        </p:spPr>
        <p:txBody>
          <a:bodyPr>
            <a:normAutofit/>
          </a:bodyPr>
          <a:lstStyle/>
          <a:p>
            <a:r>
              <a:rPr lang="en-US" altLang="ko-KR" sz="2400" dirty="0">
                <a:cs typeface="CMU Serif" panose="02000603000000000000" pitchFamily="2" charset="0"/>
              </a:rPr>
              <a:t>Let us assume that the vector of target </a:t>
            </a:r>
            <a:r>
              <a:rPr lang="en-US" altLang="ko-KR" sz="2400" b="1" dirty="0" err="1">
                <a:cs typeface="CMU Serif" panose="02000603000000000000" pitchFamily="2" charset="0"/>
              </a:rPr>
              <a:t>v</a:t>
            </a:r>
            <a:r>
              <a:rPr lang="en-US" altLang="ko-KR" sz="2400" i="1" baseline="-25000" dirty="0" err="1">
                <a:cs typeface="CMU Serif" panose="02000603000000000000" pitchFamily="2" charset="0"/>
              </a:rPr>
              <a:t>t</a:t>
            </a:r>
            <a:r>
              <a:rPr lang="en-US" altLang="ko-KR" sz="2400" dirty="0">
                <a:cs typeface="CMU Serif" panose="02000603000000000000" pitchFamily="2" charset="0"/>
              </a:rPr>
              <a:t>=(</a:t>
            </a:r>
            <a:r>
              <a:rPr lang="en-US" altLang="ko-KR" sz="2400" i="1" dirty="0">
                <a:cs typeface="CMU Serif" panose="02000603000000000000" pitchFamily="2" charset="0"/>
              </a:rPr>
              <a:t>x</a:t>
            </a:r>
            <a:r>
              <a:rPr lang="en-US" altLang="ko-KR" sz="2400" dirty="0">
                <a:cs typeface="CMU Serif" panose="02000603000000000000" pitchFamily="2" charset="0"/>
              </a:rPr>
              <a:t>, </a:t>
            </a:r>
            <a:r>
              <a:rPr lang="en-US" altLang="ko-KR" sz="2400" i="1" dirty="0">
                <a:cs typeface="CMU Serif" panose="02000603000000000000" pitchFamily="2" charset="0"/>
              </a:rPr>
              <a:t>y</a:t>
            </a:r>
            <a:r>
              <a:rPr lang="en-US" altLang="ko-KR" sz="2400" dirty="0">
                <a:cs typeface="CMU Serif" panose="02000603000000000000" pitchFamily="2" charset="0"/>
              </a:rPr>
              <a:t>, </a:t>
            </a:r>
            <a:r>
              <a:rPr lang="en-US" altLang="ko-KR" sz="2400" i="1" dirty="0">
                <a:cs typeface="CMU Serif" panose="02000603000000000000" pitchFamily="2" charset="0"/>
              </a:rPr>
              <a:t>z</a:t>
            </a:r>
            <a:r>
              <a:rPr lang="en-US" altLang="ko-KR" sz="2400" dirty="0">
                <a:cs typeface="CMU Serif" panose="02000603000000000000" pitchFamily="2" charset="0"/>
              </a:rPr>
              <a:t>), the vector of the reflected light </a:t>
            </a:r>
            <a:r>
              <a:rPr lang="en-US" altLang="ko-KR" sz="2400" b="1" dirty="0">
                <a:cs typeface="CMU Serif" panose="02000603000000000000" pitchFamily="2" charset="0"/>
              </a:rPr>
              <a:t>v</a:t>
            </a:r>
            <a:r>
              <a:rPr lang="en-US" altLang="ko-KR" sz="2400" i="1" baseline="-25000" dirty="0">
                <a:cs typeface="CMU Serif" panose="02000603000000000000" pitchFamily="2" charset="0"/>
              </a:rPr>
              <a:t>d</a:t>
            </a:r>
            <a:r>
              <a:rPr lang="en-US" altLang="ko-KR" sz="2400" dirty="0">
                <a:cs typeface="CMU Serif" panose="02000603000000000000" pitchFamily="2" charset="0"/>
              </a:rPr>
              <a:t>=(0, 0, 1).</a:t>
            </a:r>
          </a:p>
          <a:p>
            <a:pPr marL="0" indent="0">
              <a:buNone/>
            </a:pPr>
            <a:endParaRPr lang="en-US" altLang="ko-KR" sz="2400" dirty="0">
              <a:cs typeface="CMU Serif" panose="02000603000000000000" pitchFamily="2" charset="0"/>
            </a:endParaRPr>
          </a:p>
          <a:p>
            <a:r>
              <a:rPr lang="en-US" altLang="ko-KR" sz="2400" dirty="0">
                <a:cs typeface="CMU Serif" panose="02000603000000000000" pitchFamily="2" charset="0"/>
              </a:rPr>
              <a:t>Then, the normal vector of mirror is </a:t>
            </a:r>
          </a:p>
          <a:p>
            <a:endParaRPr lang="en-US" altLang="ko-KR" sz="2400" dirty="0">
              <a:cs typeface="CMU Serif" panose="02000603000000000000" pitchFamily="2" charset="0"/>
            </a:endParaRPr>
          </a:p>
          <a:p>
            <a:r>
              <a:rPr lang="en-US" altLang="ko-KR" sz="2400" dirty="0">
                <a:cs typeface="CMU Serif" panose="02000603000000000000" pitchFamily="2" charset="0"/>
              </a:rPr>
              <a:t>It has to be represented as the angles </a:t>
            </a:r>
            <a:r>
              <a:rPr lang="el-GR" altLang="ko-KR" sz="2400" dirty="0">
                <a:ea typeface="KoPub바탕체 Light" panose="02020603020101020101" pitchFamily="18" charset="-127"/>
                <a:cs typeface="CMU Serif" panose="02000603000000000000" pitchFamily="2" charset="0"/>
              </a:rPr>
              <a:t>θ</a:t>
            </a:r>
            <a:r>
              <a:rPr lang="en-US" altLang="ko-KR" sz="2400" dirty="0">
                <a:ea typeface="KoPub바탕체 Light" panose="02020603020101020101" pitchFamily="18" charset="-127"/>
                <a:cs typeface="CMU Serif" panose="02000603000000000000" pitchFamily="2" charset="0"/>
              </a:rPr>
              <a:t>,</a:t>
            </a:r>
            <a:r>
              <a:rPr lang="el-GR" altLang="ko-KR" sz="2400" dirty="0">
                <a:ea typeface="KoPub바탕체 Light" panose="02020603020101020101" pitchFamily="18" charset="-127"/>
                <a:cs typeface="CMU Serif" panose="02000603000000000000" pitchFamily="2" charset="0"/>
              </a:rPr>
              <a:t> φ</a:t>
            </a:r>
            <a:r>
              <a:rPr lang="en-US" altLang="ko-KR" sz="2400" dirty="0">
                <a:ea typeface="CMU Serif" panose="02000603000000000000" pitchFamily="2" charset="0"/>
                <a:cs typeface="CMU Serif" panose="02000603000000000000" pitchFamily="2" charset="0"/>
              </a:rPr>
              <a:t>.</a:t>
            </a:r>
          </a:p>
          <a:p>
            <a:pPr marL="0" indent="0">
              <a:buNone/>
            </a:pPr>
            <a:endParaRPr lang="ko-KR" altLang="en-US" sz="2400" dirty="0">
              <a:cs typeface="CMU Serif" panose="02000603000000000000" pitchFamily="2" charset="0"/>
            </a:endParaRPr>
          </a:p>
        </p:txBody>
      </p:sp>
      <p:pic>
        <p:nvPicPr>
          <p:cNvPr id="1030" name="Picture 6">
            <a:extLst>
              <a:ext uri="{FF2B5EF4-FFF2-40B4-BE49-F238E27FC236}">
                <a16:creationId xmlns:a16="http://schemas.microsoft.com/office/drawing/2014/main" id="{7346F496-9065-E910-084C-64ED87834A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9605" y="2254928"/>
            <a:ext cx="4708720" cy="11468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062" name="그룹 1061">
            <a:extLst>
              <a:ext uri="{FF2B5EF4-FFF2-40B4-BE49-F238E27FC236}">
                <a16:creationId xmlns:a16="http://schemas.microsoft.com/office/drawing/2014/main" id="{B388D1A7-B555-4198-46B3-E54354CDC7AF}"/>
              </a:ext>
            </a:extLst>
          </p:cNvPr>
          <p:cNvGrpSpPr/>
          <p:nvPr/>
        </p:nvGrpSpPr>
        <p:grpSpPr>
          <a:xfrm>
            <a:off x="2031427" y="3899988"/>
            <a:ext cx="8121285" cy="2138749"/>
            <a:chOff x="1032875" y="4042103"/>
            <a:chExt cx="8121285" cy="2138749"/>
          </a:xfrm>
        </p:grpSpPr>
        <p:sp>
          <p:nvSpPr>
            <p:cNvPr id="1032" name="자유형: 도형 1031">
              <a:extLst>
                <a:ext uri="{FF2B5EF4-FFF2-40B4-BE49-F238E27FC236}">
                  <a16:creationId xmlns:a16="http://schemas.microsoft.com/office/drawing/2014/main" id="{B7571D50-0860-D008-DA22-F65206B239D4}"/>
                </a:ext>
              </a:extLst>
            </p:cNvPr>
            <p:cNvSpPr/>
            <p:nvPr/>
          </p:nvSpPr>
          <p:spPr>
            <a:xfrm>
              <a:off x="5945950" y="4741161"/>
              <a:ext cx="9525" cy="9525"/>
            </a:xfrm>
            <a:custGeom>
              <a:avLst/>
              <a:gdLst/>
              <a:ahLst/>
              <a:cxnLst/>
              <a:rect l="l" t="t" r="r" b="b"/>
              <a:pathLst>
                <a:path w="9525" h="9525"/>
              </a:pathLst>
            </a:custGeom>
            <a:noFill/>
            <a:ln w="2381" cap="rnd">
              <a:solidFill>
                <a:srgbClr val="9A9999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grpSp>
          <p:nvGrpSpPr>
            <p:cNvPr id="1045" name="그룹 1044">
              <a:extLst>
                <a:ext uri="{FF2B5EF4-FFF2-40B4-BE49-F238E27FC236}">
                  <a16:creationId xmlns:a16="http://schemas.microsoft.com/office/drawing/2014/main" id="{C9FC59E1-7C8D-1672-EE52-E91FC6290A01}"/>
                </a:ext>
              </a:extLst>
            </p:cNvPr>
            <p:cNvGrpSpPr/>
            <p:nvPr/>
          </p:nvGrpSpPr>
          <p:grpSpPr>
            <a:xfrm flipH="1">
              <a:off x="1032875" y="4649409"/>
              <a:ext cx="3534680" cy="1090991"/>
              <a:chOff x="6082395" y="4994849"/>
              <a:chExt cx="1929488" cy="566995"/>
            </a:xfrm>
          </p:grpSpPr>
          <p:sp>
            <p:nvSpPr>
              <p:cNvPr id="8" name="자유형: 도형 7">
                <a:extLst>
                  <a:ext uri="{FF2B5EF4-FFF2-40B4-BE49-F238E27FC236}">
                    <a16:creationId xmlns:a16="http://schemas.microsoft.com/office/drawing/2014/main" id="{13BFFE55-6A3C-CC9D-6AC7-40811E6FD061}"/>
                  </a:ext>
                </a:extLst>
              </p:cNvPr>
              <p:cNvSpPr/>
              <p:nvPr/>
            </p:nvSpPr>
            <p:spPr>
              <a:xfrm>
                <a:off x="7649286" y="5189921"/>
                <a:ext cx="9525" cy="183575"/>
              </a:xfrm>
              <a:custGeom>
                <a:avLst/>
                <a:gdLst>
                  <a:gd name="connsiteX0" fmla="*/ 0 w 9525"/>
                  <a:gd name="connsiteY0" fmla="*/ 0 h 183575"/>
                  <a:gd name="connsiteX1" fmla="*/ 0 w 9525"/>
                  <a:gd name="connsiteY1" fmla="*/ 183575 h 1835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9525" h="183575">
                    <a:moveTo>
                      <a:pt x="0" y="0"/>
                    </a:moveTo>
                    <a:lnTo>
                      <a:pt x="0" y="183575"/>
                    </a:lnTo>
                  </a:path>
                </a:pathLst>
              </a:custGeom>
              <a:noFill/>
              <a:ln w="2381" cap="rnd">
                <a:solidFill>
                  <a:srgbClr val="9A9999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ko-KR" altLang="en-US"/>
              </a:p>
            </p:txBody>
          </p:sp>
          <p:sp>
            <p:nvSpPr>
              <p:cNvPr id="9" name="자유형: 도형 8">
                <a:extLst>
                  <a:ext uri="{FF2B5EF4-FFF2-40B4-BE49-F238E27FC236}">
                    <a16:creationId xmlns:a16="http://schemas.microsoft.com/office/drawing/2014/main" id="{1C4BEB5A-CF2D-7C45-6C9B-012FD5E4E4AB}"/>
                  </a:ext>
                </a:extLst>
              </p:cNvPr>
              <p:cNvSpPr/>
              <p:nvPr/>
            </p:nvSpPr>
            <p:spPr>
              <a:xfrm>
                <a:off x="7566866" y="5189921"/>
                <a:ext cx="9525" cy="183575"/>
              </a:xfrm>
              <a:custGeom>
                <a:avLst/>
                <a:gdLst>
                  <a:gd name="connsiteX0" fmla="*/ 0 w 9525"/>
                  <a:gd name="connsiteY0" fmla="*/ 0 h 183575"/>
                  <a:gd name="connsiteX1" fmla="*/ 0 w 9525"/>
                  <a:gd name="connsiteY1" fmla="*/ 183575 h 1835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9525" h="183575">
                    <a:moveTo>
                      <a:pt x="0" y="0"/>
                    </a:moveTo>
                    <a:lnTo>
                      <a:pt x="0" y="183575"/>
                    </a:lnTo>
                  </a:path>
                </a:pathLst>
              </a:custGeom>
              <a:noFill/>
              <a:ln w="2381" cap="rnd">
                <a:solidFill>
                  <a:srgbClr val="9A9999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ko-KR" altLang="en-US"/>
              </a:p>
            </p:txBody>
          </p:sp>
          <p:sp>
            <p:nvSpPr>
              <p:cNvPr id="10" name="자유형: 도형 9">
                <a:extLst>
                  <a:ext uri="{FF2B5EF4-FFF2-40B4-BE49-F238E27FC236}">
                    <a16:creationId xmlns:a16="http://schemas.microsoft.com/office/drawing/2014/main" id="{50229255-7B00-5B58-6938-AA9F384FC406}"/>
                  </a:ext>
                </a:extLst>
              </p:cNvPr>
              <p:cNvSpPr/>
              <p:nvPr/>
            </p:nvSpPr>
            <p:spPr>
              <a:xfrm>
                <a:off x="7556541" y="5021862"/>
                <a:ext cx="92078" cy="164696"/>
              </a:xfrm>
              <a:custGeom>
                <a:avLst/>
                <a:gdLst>
                  <a:gd name="connsiteX0" fmla="*/ 0 w 92078"/>
                  <a:gd name="connsiteY0" fmla="*/ 0 h 164696"/>
                  <a:gd name="connsiteX1" fmla="*/ 92078 w 92078"/>
                  <a:gd name="connsiteY1" fmla="*/ 0 h 164696"/>
                  <a:gd name="connsiteX2" fmla="*/ 92078 w 92078"/>
                  <a:gd name="connsiteY2" fmla="*/ 164697 h 164696"/>
                  <a:gd name="connsiteX3" fmla="*/ 9658 w 92078"/>
                  <a:gd name="connsiteY3" fmla="*/ 164697 h 1646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92078" h="164696">
                    <a:moveTo>
                      <a:pt x="0" y="0"/>
                    </a:moveTo>
                    <a:lnTo>
                      <a:pt x="92078" y="0"/>
                    </a:lnTo>
                    <a:lnTo>
                      <a:pt x="92078" y="164697"/>
                    </a:lnTo>
                    <a:lnTo>
                      <a:pt x="9658" y="164697"/>
                    </a:lnTo>
                  </a:path>
                </a:pathLst>
              </a:custGeom>
              <a:solidFill>
                <a:srgbClr val="65C1C8"/>
              </a:solidFill>
              <a:ln w="4763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ko-KR" altLang="en-US"/>
              </a:p>
            </p:txBody>
          </p:sp>
          <p:sp>
            <p:nvSpPr>
              <p:cNvPr id="17" name="자유형: 도형 16">
                <a:extLst>
                  <a:ext uri="{FF2B5EF4-FFF2-40B4-BE49-F238E27FC236}">
                    <a16:creationId xmlns:a16="http://schemas.microsoft.com/office/drawing/2014/main" id="{A0F9F5BE-1096-DEF5-E8B1-FB42CF1541BC}"/>
                  </a:ext>
                </a:extLst>
              </p:cNvPr>
              <p:cNvSpPr/>
              <p:nvPr/>
            </p:nvSpPr>
            <p:spPr>
              <a:xfrm>
                <a:off x="7951638" y="5188921"/>
                <a:ext cx="6229" cy="178831"/>
              </a:xfrm>
              <a:custGeom>
                <a:avLst/>
                <a:gdLst>
                  <a:gd name="connsiteX0" fmla="*/ 0 w 6229"/>
                  <a:gd name="connsiteY0" fmla="*/ 178832 h 178831"/>
                  <a:gd name="connsiteX1" fmla="*/ 0 w 6229"/>
                  <a:gd name="connsiteY1" fmla="*/ 0 h 1788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6229" h="178831">
                    <a:moveTo>
                      <a:pt x="0" y="178832"/>
                    </a:moveTo>
                    <a:cubicBezTo>
                      <a:pt x="8306" y="119615"/>
                      <a:pt x="8306" y="59246"/>
                      <a:pt x="0" y="0"/>
                    </a:cubicBezTo>
                  </a:path>
                </a:pathLst>
              </a:custGeom>
              <a:noFill/>
              <a:ln w="4763" cap="rnd">
                <a:solidFill>
                  <a:srgbClr val="FB0F0C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ko-KR" altLang="en-US"/>
              </a:p>
            </p:txBody>
          </p:sp>
          <p:sp>
            <p:nvSpPr>
              <p:cNvPr id="22" name="자유형: 도형 21">
                <a:extLst>
                  <a:ext uri="{FF2B5EF4-FFF2-40B4-BE49-F238E27FC236}">
                    <a16:creationId xmlns:a16="http://schemas.microsoft.com/office/drawing/2014/main" id="{6A4B563A-B6E3-A87E-11B4-26D144AC6750}"/>
                  </a:ext>
                </a:extLst>
              </p:cNvPr>
              <p:cNvSpPr/>
              <p:nvPr/>
            </p:nvSpPr>
            <p:spPr>
              <a:xfrm>
                <a:off x="7556541" y="5370134"/>
                <a:ext cx="92078" cy="164715"/>
              </a:xfrm>
              <a:custGeom>
                <a:avLst/>
                <a:gdLst>
                  <a:gd name="connsiteX0" fmla="*/ 0 w 92078"/>
                  <a:gd name="connsiteY0" fmla="*/ 164716 h 164715"/>
                  <a:gd name="connsiteX1" fmla="*/ 92078 w 92078"/>
                  <a:gd name="connsiteY1" fmla="*/ 164716 h 164715"/>
                  <a:gd name="connsiteX2" fmla="*/ 92078 w 92078"/>
                  <a:gd name="connsiteY2" fmla="*/ 0 h 164715"/>
                  <a:gd name="connsiteX3" fmla="*/ 9658 w 92078"/>
                  <a:gd name="connsiteY3" fmla="*/ 0 h 1647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92078" h="164715">
                    <a:moveTo>
                      <a:pt x="0" y="164716"/>
                    </a:moveTo>
                    <a:lnTo>
                      <a:pt x="92078" y="164716"/>
                    </a:lnTo>
                    <a:lnTo>
                      <a:pt x="92078" y="0"/>
                    </a:lnTo>
                    <a:lnTo>
                      <a:pt x="9658" y="0"/>
                    </a:lnTo>
                  </a:path>
                </a:pathLst>
              </a:custGeom>
              <a:solidFill>
                <a:srgbClr val="65C1C8"/>
              </a:solidFill>
              <a:ln w="4763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ko-KR" altLang="en-US"/>
              </a:p>
            </p:txBody>
          </p:sp>
          <p:sp>
            <p:nvSpPr>
              <p:cNvPr id="23" name="자유형: 도형 22">
                <a:extLst>
                  <a:ext uri="{FF2B5EF4-FFF2-40B4-BE49-F238E27FC236}">
                    <a16:creationId xmlns:a16="http://schemas.microsoft.com/office/drawing/2014/main" id="{D71651ED-FB05-1176-8A86-9B060DD48D4B}"/>
                  </a:ext>
                </a:extLst>
              </p:cNvPr>
              <p:cNvSpPr/>
              <p:nvPr/>
            </p:nvSpPr>
            <p:spPr>
              <a:xfrm>
                <a:off x="7556522" y="5370134"/>
                <a:ext cx="9667" cy="164706"/>
              </a:xfrm>
              <a:custGeom>
                <a:avLst/>
                <a:gdLst>
                  <a:gd name="connsiteX0" fmla="*/ 9668 w 9667"/>
                  <a:gd name="connsiteY0" fmla="*/ 0 h 164706"/>
                  <a:gd name="connsiteX1" fmla="*/ 8706 w 9667"/>
                  <a:gd name="connsiteY1" fmla="*/ 26994 h 164706"/>
                  <a:gd name="connsiteX2" fmla="*/ 5734 w 9667"/>
                  <a:gd name="connsiteY2" fmla="*/ 86411 h 164706"/>
                  <a:gd name="connsiteX3" fmla="*/ 1572 w 9667"/>
                  <a:gd name="connsiteY3" fmla="*/ 145809 h 164706"/>
                  <a:gd name="connsiteX4" fmla="*/ 0 w 9667"/>
                  <a:gd name="connsiteY4" fmla="*/ 164706 h 1647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667" h="164706">
                    <a:moveTo>
                      <a:pt x="9668" y="0"/>
                    </a:moveTo>
                    <a:cubicBezTo>
                      <a:pt x="9392" y="9001"/>
                      <a:pt x="9077" y="18012"/>
                      <a:pt x="8706" y="26994"/>
                    </a:cubicBezTo>
                    <a:cubicBezTo>
                      <a:pt x="7915" y="46825"/>
                      <a:pt x="6925" y="66618"/>
                      <a:pt x="5734" y="86411"/>
                    </a:cubicBezTo>
                    <a:cubicBezTo>
                      <a:pt x="4543" y="106242"/>
                      <a:pt x="3153" y="126016"/>
                      <a:pt x="1572" y="145809"/>
                    </a:cubicBezTo>
                    <a:cubicBezTo>
                      <a:pt x="1067" y="152095"/>
                      <a:pt x="543" y="158420"/>
                      <a:pt x="0" y="164706"/>
                    </a:cubicBezTo>
                  </a:path>
                </a:pathLst>
              </a:custGeom>
              <a:solidFill>
                <a:srgbClr val="65C1C8"/>
              </a:solidFill>
              <a:ln w="7144" cap="rnd">
                <a:solidFill>
                  <a:srgbClr val="FB0F0C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ko-KR" altLang="en-US"/>
              </a:p>
            </p:txBody>
          </p:sp>
          <p:sp>
            <p:nvSpPr>
              <p:cNvPr id="24" name="자유형: 도형 23">
                <a:extLst>
                  <a:ext uri="{FF2B5EF4-FFF2-40B4-BE49-F238E27FC236}">
                    <a16:creationId xmlns:a16="http://schemas.microsoft.com/office/drawing/2014/main" id="{AADCD187-F94B-7403-19E0-2FB94A78228D}"/>
                  </a:ext>
                </a:extLst>
              </p:cNvPr>
              <p:cNvSpPr/>
              <p:nvPr/>
            </p:nvSpPr>
            <p:spPr>
              <a:xfrm>
                <a:off x="7556522" y="5021872"/>
                <a:ext cx="9667" cy="164687"/>
              </a:xfrm>
              <a:custGeom>
                <a:avLst/>
                <a:gdLst>
                  <a:gd name="connsiteX0" fmla="*/ 9668 w 9667"/>
                  <a:gd name="connsiteY0" fmla="*/ 164687 h 164687"/>
                  <a:gd name="connsiteX1" fmla="*/ 8706 w 9667"/>
                  <a:gd name="connsiteY1" fmla="*/ 137674 h 164687"/>
                  <a:gd name="connsiteX2" fmla="*/ 5734 w 9667"/>
                  <a:gd name="connsiteY2" fmla="*/ 78276 h 164687"/>
                  <a:gd name="connsiteX3" fmla="*/ 1572 w 9667"/>
                  <a:gd name="connsiteY3" fmla="*/ 18879 h 164687"/>
                  <a:gd name="connsiteX4" fmla="*/ 0 w 9667"/>
                  <a:gd name="connsiteY4" fmla="*/ 0 h 1646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667" h="164687">
                    <a:moveTo>
                      <a:pt x="9668" y="164687"/>
                    </a:moveTo>
                    <a:cubicBezTo>
                      <a:pt x="9392" y="155686"/>
                      <a:pt x="9077" y="146675"/>
                      <a:pt x="8706" y="137674"/>
                    </a:cubicBezTo>
                    <a:cubicBezTo>
                      <a:pt x="7915" y="117862"/>
                      <a:pt x="6925" y="98069"/>
                      <a:pt x="5734" y="78276"/>
                    </a:cubicBezTo>
                    <a:cubicBezTo>
                      <a:pt x="4543" y="58483"/>
                      <a:pt x="3153" y="38671"/>
                      <a:pt x="1572" y="18879"/>
                    </a:cubicBezTo>
                    <a:cubicBezTo>
                      <a:pt x="1067" y="12573"/>
                      <a:pt x="543" y="6267"/>
                      <a:pt x="0" y="0"/>
                    </a:cubicBezTo>
                  </a:path>
                </a:pathLst>
              </a:custGeom>
              <a:solidFill>
                <a:srgbClr val="65C1C8"/>
              </a:solidFill>
              <a:ln w="7144" cap="rnd">
                <a:solidFill>
                  <a:srgbClr val="FB0F0C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ko-KR" altLang="en-US"/>
              </a:p>
            </p:txBody>
          </p:sp>
          <p:sp>
            <p:nvSpPr>
              <p:cNvPr id="62" name="자유형: 도형 61">
                <a:extLst>
                  <a:ext uri="{FF2B5EF4-FFF2-40B4-BE49-F238E27FC236}">
                    <a16:creationId xmlns:a16="http://schemas.microsoft.com/office/drawing/2014/main" id="{BE6FA314-8CE8-95CF-AFB3-D35BA3C0135F}"/>
                  </a:ext>
                </a:extLst>
              </p:cNvPr>
              <p:cNvSpPr/>
              <p:nvPr/>
            </p:nvSpPr>
            <p:spPr>
              <a:xfrm>
                <a:off x="6472444" y="5189255"/>
                <a:ext cx="29832" cy="178184"/>
              </a:xfrm>
              <a:custGeom>
                <a:avLst/>
                <a:gdLst>
                  <a:gd name="connsiteX0" fmla="*/ 29832 w 29832"/>
                  <a:gd name="connsiteY0" fmla="*/ 178184 h 178184"/>
                  <a:gd name="connsiteX1" fmla="*/ 0 w 29832"/>
                  <a:gd name="connsiteY1" fmla="*/ 178184 h 178184"/>
                  <a:gd name="connsiteX2" fmla="*/ 0 w 29832"/>
                  <a:gd name="connsiteY2" fmla="*/ 0 h 178184"/>
                  <a:gd name="connsiteX3" fmla="*/ 29832 w 29832"/>
                  <a:gd name="connsiteY3" fmla="*/ 0 h 1781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832" h="178184">
                    <a:moveTo>
                      <a:pt x="29832" y="178184"/>
                    </a:moveTo>
                    <a:lnTo>
                      <a:pt x="0" y="178184"/>
                    </a:lnTo>
                    <a:lnTo>
                      <a:pt x="0" y="0"/>
                    </a:lnTo>
                    <a:lnTo>
                      <a:pt x="29832" y="0"/>
                    </a:lnTo>
                  </a:path>
                </a:pathLst>
              </a:custGeom>
              <a:solidFill>
                <a:srgbClr val="65C1C8"/>
              </a:solidFill>
              <a:ln w="4763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ko-KR" altLang="en-US"/>
              </a:p>
            </p:txBody>
          </p:sp>
          <p:sp>
            <p:nvSpPr>
              <p:cNvPr id="63" name="자유형: 도형 62">
                <a:extLst>
                  <a:ext uri="{FF2B5EF4-FFF2-40B4-BE49-F238E27FC236}">
                    <a16:creationId xmlns:a16="http://schemas.microsoft.com/office/drawing/2014/main" id="{885F4083-30E9-564F-5321-CA1C50749C64}"/>
                  </a:ext>
                </a:extLst>
              </p:cNvPr>
              <p:cNvSpPr/>
              <p:nvPr/>
            </p:nvSpPr>
            <p:spPr>
              <a:xfrm>
                <a:off x="6404940" y="5383641"/>
                <a:ext cx="1338176" cy="178203"/>
              </a:xfrm>
              <a:custGeom>
                <a:avLst/>
                <a:gdLst>
                  <a:gd name="connsiteX0" fmla="*/ 1338177 w 1338176"/>
                  <a:gd name="connsiteY0" fmla="*/ 0 h 178203"/>
                  <a:gd name="connsiteX1" fmla="*/ 1270673 w 1338176"/>
                  <a:gd name="connsiteY1" fmla="*/ 0 h 178203"/>
                  <a:gd name="connsiteX2" fmla="*/ 1270673 w 1338176"/>
                  <a:gd name="connsiteY2" fmla="*/ 178203 h 178203"/>
                  <a:gd name="connsiteX3" fmla="*/ 0 w 1338176"/>
                  <a:gd name="connsiteY3" fmla="*/ 178203 h 17820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338176" h="178203">
                    <a:moveTo>
                      <a:pt x="1338177" y="0"/>
                    </a:moveTo>
                    <a:lnTo>
                      <a:pt x="1270673" y="0"/>
                    </a:lnTo>
                    <a:lnTo>
                      <a:pt x="1270673" y="178203"/>
                    </a:lnTo>
                    <a:lnTo>
                      <a:pt x="0" y="178203"/>
                    </a:lnTo>
                  </a:path>
                </a:pathLst>
              </a:custGeom>
              <a:noFill/>
              <a:ln w="7144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ko-KR" altLang="en-US"/>
              </a:p>
            </p:txBody>
          </p:sp>
          <p:sp>
            <p:nvSpPr>
              <p:cNvPr id="1024" name="자유형: 도형 1023">
                <a:extLst>
                  <a:ext uri="{FF2B5EF4-FFF2-40B4-BE49-F238E27FC236}">
                    <a16:creationId xmlns:a16="http://schemas.microsoft.com/office/drawing/2014/main" id="{C4155E3E-A3AD-52BA-B658-85EC666D1FA5}"/>
                  </a:ext>
                </a:extLst>
              </p:cNvPr>
              <p:cNvSpPr/>
              <p:nvPr/>
            </p:nvSpPr>
            <p:spPr>
              <a:xfrm>
                <a:off x="7938799" y="5259263"/>
                <a:ext cx="38185" cy="38176"/>
              </a:xfrm>
              <a:custGeom>
                <a:avLst/>
                <a:gdLst>
                  <a:gd name="connsiteX0" fmla="*/ 0 w 38185"/>
                  <a:gd name="connsiteY0" fmla="*/ 0 h 38176"/>
                  <a:gd name="connsiteX1" fmla="*/ 38186 w 38185"/>
                  <a:gd name="connsiteY1" fmla="*/ 38176 h 3817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8185" h="38176">
                    <a:moveTo>
                      <a:pt x="0" y="0"/>
                    </a:moveTo>
                    <a:lnTo>
                      <a:pt x="38186" y="38176"/>
                    </a:lnTo>
                  </a:path>
                </a:pathLst>
              </a:custGeom>
              <a:noFill/>
              <a:ln w="4763" cap="rnd">
                <a:solidFill>
                  <a:srgbClr val="FB0F0C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ko-KR" altLang="en-US"/>
              </a:p>
            </p:txBody>
          </p:sp>
          <p:sp>
            <p:nvSpPr>
              <p:cNvPr id="1025" name="자유형: 도형 1024">
                <a:extLst>
                  <a:ext uri="{FF2B5EF4-FFF2-40B4-BE49-F238E27FC236}">
                    <a16:creationId xmlns:a16="http://schemas.microsoft.com/office/drawing/2014/main" id="{2BCDB3F3-A9C8-1220-E9A8-869AED22D400}"/>
                  </a:ext>
                </a:extLst>
              </p:cNvPr>
              <p:cNvSpPr/>
              <p:nvPr/>
            </p:nvSpPr>
            <p:spPr>
              <a:xfrm>
                <a:off x="7938789" y="5259263"/>
                <a:ext cx="38185" cy="38176"/>
              </a:xfrm>
              <a:custGeom>
                <a:avLst/>
                <a:gdLst>
                  <a:gd name="connsiteX0" fmla="*/ 38186 w 38185"/>
                  <a:gd name="connsiteY0" fmla="*/ 0 h 38176"/>
                  <a:gd name="connsiteX1" fmla="*/ 0 w 38185"/>
                  <a:gd name="connsiteY1" fmla="*/ 38176 h 3817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8185" h="38176">
                    <a:moveTo>
                      <a:pt x="38186" y="0"/>
                    </a:moveTo>
                    <a:lnTo>
                      <a:pt x="0" y="38176"/>
                    </a:lnTo>
                  </a:path>
                </a:pathLst>
              </a:custGeom>
              <a:noFill/>
              <a:ln w="4763" cap="rnd">
                <a:solidFill>
                  <a:srgbClr val="FB0F0C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ko-KR" altLang="en-US"/>
              </a:p>
            </p:txBody>
          </p:sp>
          <p:sp>
            <p:nvSpPr>
              <p:cNvPr id="1027" name="자유형: 도형 1026">
                <a:extLst>
                  <a:ext uri="{FF2B5EF4-FFF2-40B4-BE49-F238E27FC236}">
                    <a16:creationId xmlns:a16="http://schemas.microsoft.com/office/drawing/2014/main" id="{DB50B5D8-8BF8-4F28-5690-0B95AC7DA614}"/>
                  </a:ext>
                </a:extLst>
              </p:cNvPr>
              <p:cNvSpPr/>
              <p:nvPr/>
            </p:nvSpPr>
            <p:spPr>
              <a:xfrm>
                <a:off x="6505581" y="5278342"/>
                <a:ext cx="1506302" cy="9525"/>
              </a:xfrm>
              <a:custGeom>
                <a:avLst/>
                <a:gdLst>
                  <a:gd name="connsiteX0" fmla="*/ 1506303 w 1506302"/>
                  <a:gd name="connsiteY0" fmla="*/ 0 h 9525"/>
                  <a:gd name="connsiteX1" fmla="*/ 0 w 1506302"/>
                  <a:gd name="connsiteY1" fmla="*/ 0 h 95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506302" h="9525">
                    <a:moveTo>
                      <a:pt x="1506303" y="0"/>
                    </a:moveTo>
                    <a:lnTo>
                      <a:pt x="0" y="0"/>
                    </a:lnTo>
                  </a:path>
                </a:pathLst>
              </a:custGeom>
              <a:noFill/>
              <a:ln w="2381" cap="rnd">
                <a:solidFill>
                  <a:srgbClr val="000000"/>
                </a:solidFill>
                <a:custDash>
                  <a:ds d="375000" sp="150000"/>
                  <a:ds d="150000" sp="150000"/>
                </a:custDash>
                <a:miter/>
              </a:ln>
            </p:spPr>
            <p:txBody>
              <a:bodyPr rtlCol="0" anchor="ctr"/>
              <a:lstStyle/>
              <a:p>
                <a:endParaRPr lang="ko-KR" altLang="en-US"/>
              </a:p>
            </p:txBody>
          </p:sp>
          <p:sp>
            <p:nvSpPr>
              <p:cNvPr id="1029" name="자유형: 도형 1028">
                <a:extLst>
                  <a:ext uri="{FF2B5EF4-FFF2-40B4-BE49-F238E27FC236}">
                    <a16:creationId xmlns:a16="http://schemas.microsoft.com/office/drawing/2014/main" id="{48F18E50-8DC7-45EF-3241-FEF71E7B398A}"/>
                  </a:ext>
                </a:extLst>
              </p:cNvPr>
              <p:cNvSpPr/>
              <p:nvPr/>
            </p:nvSpPr>
            <p:spPr>
              <a:xfrm>
                <a:off x="6404940" y="4994849"/>
                <a:ext cx="1338176" cy="178203"/>
              </a:xfrm>
              <a:custGeom>
                <a:avLst/>
                <a:gdLst>
                  <a:gd name="connsiteX0" fmla="*/ 0 w 1338176"/>
                  <a:gd name="connsiteY0" fmla="*/ 0 h 178203"/>
                  <a:gd name="connsiteX1" fmla="*/ 1270673 w 1338176"/>
                  <a:gd name="connsiteY1" fmla="*/ 0 h 178203"/>
                  <a:gd name="connsiteX2" fmla="*/ 1270673 w 1338176"/>
                  <a:gd name="connsiteY2" fmla="*/ 178203 h 178203"/>
                  <a:gd name="connsiteX3" fmla="*/ 1338177 w 1338176"/>
                  <a:gd name="connsiteY3" fmla="*/ 178203 h 17820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338176" h="178203">
                    <a:moveTo>
                      <a:pt x="0" y="0"/>
                    </a:moveTo>
                    <a:lnTo>
                      <a:pt x="1270673" y="0"/>
                    </a:lnTo>
                    <a:lnTo>
                      <a:pt x="1270673" y="178203"/>
                    </a:lnTo>
                    <a:lnTo>
                      <a:pt x="1338177" y="178203"/>
                    </a:lnTo>
                  </a:path>
                </a:pathLst>
              </a:custGeom>
              <a:noFill/>
              <a:ln w="7144" cap="rnd">
                <a:solidFill>
                  <a:srgbClr val="000000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ko-KR" altLang="en-US"/>
              </a:p>
            </p:txBody>
          </p:sp>
          <p:sp>
            <p:nvSpPr>
              <p:cNvPr id="1031" name="자유형: 도형 1030">
                <a:extLst>
                  <a:ext uri="{FF2B5EF4-FFF2-40B4-BE49-F238E27FC236}">
                    <a16:creationId xmlns:a16="http://schemas.microsoft.com/office/drawing/2014/main" id="{77C2691B-D305-6E2B-6571-63D9BB206895}"/>
                  </a:ext>
                </a:extLst>
              </p:cNvPr>
              <p:cNvSpPr/>
              <p:nvPr/>
            </p:nvSpPr>
            <p:spPr>
              <a:xfrm>
                <a:off x="6082395" y="5278342"/>
                <a:ext cx="219" cy="9525"/>
              </a:xfrm>
              <a:custGeom>
                <a:avLst/>
                <a:gdLst>
                  <a:gd name="connsiteX0" fmla="*/ 0 w 219"/>
                  <a:gd name="connsiteY0" fmla="*/ 0 h 9525"/>
                  <a:gd name="connsiteX1" fmla="*/ 219 w 219"/>
                  <a:gd name="connsiteY1" fmla="*/ 0 h 95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19" h="9525">
                    <a:moveTo>
                      <a:pt x="0" y="0"/>
                    </a:moveTo>
                    <a:lnTo>
                      <a:pt x="219" y="0"/>
                    </a:lnTo>
                  </a:path>
                </a:pathLst>
              </a:custGeom>
              <a:noFill/>
              <a:ln w="2381" cap="rnd">
                <a:solidFill>
                  <a:srgbClr val="9A9999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ko-KR" altLang="en-US"/>
              </a:p>
            </p:txBody>
          </p:sp>
          <p:sp>
            <p:nvSpPr>
              <p:cNvPr id="1039" name="자유형: 도형 1038">
                <a:extLst>
                  <a:ext uri="{FF2B5EF4-FFF2-40B4-BE49-F238E27FC236}">
                    <a16:creationId xmlns:a16="http://schemas.microsoft.com/office/drawing/2014/main" id="{841A0141-9692-52BD-7E1B-0EFE6483F87C}"/>
                  </a:ext>
                </a:extLst>
              </p:cNvPr>
              <p:cNvSpPr/>
              <p:nvPr/>
            </p:nvSpPr>
            <p:spPr>
              <a:xfrm>
                <a:off x="6502276" y="5189255"/>
                <a:ext cx="3307" cy="178184"/>
              </a:xfrm>
              <a:custGeom>
                <a:avLst/>
                <a:gdLst>
                  <a:gd name="connsiteX0" fmla="*/ 0 w 3307"/>
                  <a:gd name="connsiteY0" fmla="*/ 178184 h 178184"/>
                  <a:gd name="connsiteX1" fmla="*/ 0 w 3307"/>
                  <a:gd name="connsiteY1" fmla="*/ 0 h 1781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307" h="178184">
                    <a:moveTo>
                      <a:pt x="0" y="178184"/>
                    </a:moveTo>
                    <a:cubicBezTo>
                      <a:pt x="4410" y="118891"/>
                      <a:pt x="4410" y="59274"/>
                      <a:pt x="0" y="0"/>
                    </a:cubicBezTo>
                  </a:path>
                </a:pathLst>
              </a:custGeom>
              <a:solidFill>
                <a:srgbClr val="65C1C8"/>
              </a:solidFill>
              <a:ln w="4763" cap="rnd">
                <a:solidFill>
                  <a:srgbClr val="FB0F0C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ko-KR" altLang="en-US"/>
              </a:p>
            </p:txBody>
          </p:sp>
          <p:sp>
            <p:nvSpPr>
              <p:cNvPr id="1041" name="자유형: 도형 1040">
                <a:extLst>
                  <a:ext uri="{FF2B5EF4-FFF2-40B4-BE49-F238E27FC236}">
                    <a16:creationId xmlns:a16="http://schemas.microsoft.com/office/drawing/2014/main" id="{1E9B8B6D-E9E3-0070-873D-9CB7677DF9F0}"/>
                  </a:ext>
                </a:extLst>
              </p:cNvPr>
              <p:cNvSpPr/>
              <p:nvPr/>
            </p:nvSpPr>
            <p:spPr>
              <a:xfrm>
                <a:off x="7941466" y="5188655"/>
                <a:ext cx="21602" cy="9525"/>
              </a:xfrm>
              <a:custGeom>
                <a:avLst/>
                <a:gdLst>
                  <a:gd name="connsiteX0" fmla="*/ 0 w 21602"/>
                  <a:gd name="connsiteY0" fmla="*/ 0 h 9525"/>
                  <a:gd name="connsiteX1" fmla="*/ 21603 w 21602"/>
                  <a:gd name="connsiteY1" fmla="*/ 0 h 95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1602" h="9525">
                    <a:moveTo>
                      <a:pt x="0" y="0"/>
                    </a:moveTo>
                    <a:lnTo>
                      <a:pt x="21603" y="0"/>
                    </a:lnTo>
                  </a:path>
                </a:pathLst>
              </a:custGeom>
              <a:noFill/>
              <a:ln w="4763" cap="rnd">
                <a:solidFill>
                  <a:srgbClr val="FB0F0C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ko-KR" altLang="en-US"/>
              </a:p>
            </p:txBody>
          </p:sp>
          <p:sp>
            <p:nvSpPr>
              <p:cNvPr id="1042" name="자유형: 도형 1041">
                <a:extLst>
                  <a:ext uri="{FF2B5EF4-FFF2-40B4-BE49-F238E27FC236}">
                    <a16:creationId xmlns:a16="http://schemas.microsoft.com/office/drawing/2014/main" id="{7989E7FB-D4CE-1094-3AC9-459AAAEA8BCF}"/>
                  </a:ext>
                </a:extLst>
              </p:cNvPr>
              <p:cNvSpPr/>
              <p:nvPr/>
            </p:nvSpPr>
            <p:spPr>
              <a:xfrm>
                <a:off x="7940875" y="5367448"/>
                <a:ext cx="21602" cy="9525"/>
              </a:xfrm>
              <a:custGeom>
                <a:avLst/>
                <a:gdLst>
                  <a:gd name="connsiteX0" fmla="*/ 0 w 21602"/>
                  <a:gd name="connsiteY0" fmla="*/ 0 h 9525"/>
                  <a:gd name="connsiteX1" fmla="*/ 21603 w 21602"/>
                  <a:gd name="connsiteY1" fmla="*/ 0 h 95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1602" h="9525">
                    <a:moveTo>
                      <a:pt x="0" y="0"/>
                    </a:moveTo>
                    <a:lnTo>
                      <a:pt x="21603" y="0"/>
                    </a:lnTo>
                  </a:path>
                </a:pathLst>
              </a:custGeom>
              <a:noFill/>
              <a:ln w="4763" cap="rnd">
                <a:solidFill>
                  <a:srgbClr val="FB0F0C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ko-KR" altLang="en-US"/>
              </a:p>
            </p:txBody>
          </p:sp>
        </p:grpSp>
        <p:sp>
          <p:nvSpPr>
            <p:cNvPr id="1046" name="TextBox 1045">
              <a:extLst>
                <a:ext uri="{FF2B5EF4-FFF2-40B4-BE49-F238E27FC236}">
                  <a16:creationId xmlns:a16="http://schemas.microsoft.com/office/drawing/2014/main" id="{95FA4520-9167-3C4B-B89C-1CF4488D158A}"/>
                </a:ext>
              </a:extLst>
            </p:cNvPr>
            <p:cNvSpPr txBox="1"/>
            <p:nvPr/>
          </p:nvSpPr>
          <p:spPr>
            <a:xfrm>
              <a:off x="1442720" y="5811520"/>
              <a:ext cx="24514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dirty="0">
                  <a:latin typeface="SF UI Display Light" panose="00000400000000000000" pitchFamily="2" charset="0"/>
                  <a:cs typeface="SF UI Display Light" panose="00000400000000000000" pitchFamily="2" charset="0"/>
                </a:rPr>
                <a:t>Telescope</a:t>
              </a:r>
              <a:endParaRPr lang="ko-KR" altLang="en-US" dirty="0">
                <a:latin typeface="SF UI Display Light" panose="00000400000000000000" pitchFamily="2" charset="0"/>
                <a:cs typeface="SF UI Display Light" panose="00000400000000000000" pitchFamily="2" charset="0"/>
              </a:endParaRPr>
            </a:p>
          </p:txBody>
        </p:sp>
        <p:cxnSp>
          <p:nvCxnSpPr>
            <p:cNvPr id="1048" name="직선 연결선 1047">
              <a:extLst>
                <a:ext uri="{FF2B5EF4-FFF2-40B4-BE49-F238E27FC236}">
                  <a16:creationId xmlns:a16="http://schemas.microsoft.com/office/drawing/2014/main" id="{8DEB2142-304E-E85A-8D96-5EEC60E302AE}"/>
                </a:ext>
              </a:extLst>
            </p:cNvPr>
            <p:cNvCxnSpPr/>
            <p:nvPr/>
          </p:nvCxnSpPr>
          <p:spPr>
            <a:xfrm flipV="1">
              <a:off x="4709086" y="4484199"/>
              <a:ext cx="1620000" cy="1620000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050" name="TextBox 1049">
              <a:extLst>
                <a:ext uri="{FF2B5EF4-FFF2-40B4-BE49-F238E27FC236}">
                  <a16:creationId xmlns:a16="http://schemas.microsoft.com/office/drawing/2014/main" id="{A46167FB-690C-D338-B4B3-CDD2F3791A72}"/>
                </a:ext>
              </a:extLst>
            </p:cNvPr>
            <p:cNvSpPr txBox="1"/>
            <p:nvPr/>
          </p:nvSpPr>
          <p:spPr>
            <a:xfrm>
              <a:off x="6482080" y="4450080"/>
              <a:ext cx="267208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dirty="0">
                  <a:latin typeface="SF UI Display Light" panose="00000400000000000000" pitchFamily="2" charset="0"/>
                  <a:cs typeface="SF UI Display Light" panose="00000400000000000000" pitchFamily="2" charset="0"/>
                </a:rPr>
                <a:t>Motor B, rotation angle </a:t>
              </a:r>
              <a:r>
                <a:rPr lang="el-GR" altLang="ko-KR" sz="1800" dirty="0">
                  <a:latin typeface="KoPub바탕체 Light" panose="02020603020101020101" pitchFamily="18" charset="-127"/>
                  <a:ea typeface="KoPub바탕체 Light" panose="02020603020101020101" pitchFamily="18" charset="-127"/>
                  <a:cs typeface="CMU Serif" panose="02000603000000000000" pitchFamily="2" charset="0"/>
                </a:rPr>
                <a:t>φ</a:t>
              </a:r>
              <a:endParaRPr lang="ko-KR" altLang="en-US" dirty="0"/>
            </a:p>
          </p:txBody>
        </p:sp>
        <p:sp>
          <p:nvSpPr>
            <p:cNvPr id="1051" name="순서도: 가산 접합 1050">
              <a:extLst>
                <a:ext uri="{FF2B5EF4-FFF2-40B4-BE49-F238E27FC236}">
                  <a16:creationId xmlns:a16="http://schemas.microsoft.com/office/drawing/2014/main" id="{FFDB0754-AF91-D903-2F54-C736BAFD23DE}"/>
                </a:ext>
              </a:extLst>
            </p:cNvPr>
            <p:cNvSpPr/>
            <p:nvPr/>
          </p:nvSpPr>
          <p:spPr>
            <a:xfrm>
              <a:off x="5439360" y="4997210"/>
              <a:ext cx="360000" cy="360000"/>
            </a:xfrm>
            <a:prstGeom prst="flowChartSummingJunction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52" name="TextBox 1051">
              <a:extLst>
                <a:ext uri="{FF2B5EF4-FFF2-40B4-BE49-F238E27FC236}">
                  <a16:creationId xmlns:a16="http://schemas.microsoft.com/office/drawing/2014/main" id="{A46369C5-42DB-B95F-BB23-D9EEE921FEED}"/>
                </a:ext>
              </a:extLst>
            </p:cNvPr>
            <p:cNvSpPr txBox="1"/>
            <p:nvPr/>
          </p:nvSpPr>
          <p:spPr>
            <a:xfrm>
              <a:off x="6477545" y="4987878"/>
              <a:ext cx="267208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dirty="0">
                  <a:latin typeface="SF UI Display Light" panose="00000400000000000000" pitchFamily="2" charset="0"/>
                  <a:cs typeface="SF UI Display Light" panose="00000400000000000000" pitchFamily="2" charset="0"/>
                </a:rPr>
                <a:t>Motor A, rotation angle </a:t>
              </a:r>
              <a:r>
                <a:rPr lang="el-GR" altLang="ko-KR" sz="1800" dirty="0">
                  <a:latin typeface="KoPub바탕체 Light" panose="02020603020101020101" pitchFamily="18" charset="-127"/>
                  <a:ea typeface="KoPub바탕체 Light" panose="02020603020101020101" pitchFamily="18" charset="-127"/>
                  <a:cs typeface="CMU Serif" panose="02000603000000000000" pitchFamily="2" charset="0"/>
                </a:rPr>
                <a:t>θ</a:t>
              </a:r>
              <a:endParaRPr lang="ko-KR" altLang="en-US" dirty="0"/>
            </a:p>
          </p:txBody>
        </p:sp>
        <p:cxnSp>
          <p:nvCxnSpPr>
            <p:cNvPr id="1054" name="직선 화살표 연결선 1053">
              <a:extLst>
                <a:ext uri="{FF2B5EF4-FFF2-40B4-BE49-F238E27FC236}">
                  <a16:creationId xmlns:a16="http://schemas.microsoft.com/office/drawing/2014/main" id="{549115A5-90CC-1471-3AD5-2DBA1256923C}"/>
                </a:ext>
              </a:extLst>
            </p:cNvPr>
            <p:cNvCxnSpPr/>
            <p:nvPr/>
          </p:nvCxnSpPr>
          <p:spPr>
            <a:xfrm flipH="1" flipV="1">
              <a:off x="4878988" y="4443490"/>
              <a:ext cx="720000" cy="720000"/>
            </a:xfrm>
            <a:prstGeom prst="straightConnector1">
              <a:avLst/>
            </a:prstGeom>
            <a:ln>
              <a:solidFill>
                <a:srgbClr val="C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55" name="TextBox 1054">
              <a:extLst>
                <a:ext uri="{FF2B5EF4-FFF2-40B4-BE49-F238E27FC236}">
                  <a16:creationId xmlns:a16="http://schemas.microsoft.com/office/drawing/2014/main" id="{E2335502-B2C1-C624-92E0-D9A8C8E23E3F}"/>
                </a:ext>
              </a:extLst>
            </p:cNvPr>
            <p:cNvSpPr txBox="1"/>
            <p:nvPr/>
          </p:nvSpPr>
          <p:spPr>
            <a:xfrm>
              <a:off x="4484470" y="4332054"/>
              <a:ext cx="44916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800" b="1" dirty="0" err="1">
                  <a:latin typeface="CMU Serif" panose="02000603000000000000" pitchFamily="2" charset="0"/>
                  <a:cs typeface="CMU Serif" panose="02000603000000000000" pitchFamily="2" charset="0"/>
                </a:rPr>
                <a:t>v</a:t>
              </a:r>
              <a:r>
                <a:rPr lang="en-US" altLang="ko-KR" sz="1800" i="1" baseline="-25000" dirty="0" err="1">
                  <a:latin typeface="CMU Serif" panose="02000603000000000000" pitchFamily="2" charset="0"/>
                  <a:cs typeface="CMU Serif" panose="02000603000000000000" pitchFamily="2" charset="0"/>
                </a:rPr>
                <a:t>m</a:t>
              </a:r>
              <a:endParaRPr lang="ko-KR" altLang="en-US" dirty="0"/>
            </a:p>
          </p:txBody>
        </p:sp>
        <p:cxnSp>
          <p:nvCxnSpPr>
            <p:cNvPr id="1056" name="직선 화살표 연결선 1055">
              <a:extLst>
                <a:ext uri="{FF2B5EF4-FFF2-40B4-BE49-F238E27FC236}">
                  <a16:creationId xmlns:a16="http://schemas.microsoft.com/office/drawing/2014/main" id="{5B58A896-5A72-3792-55A2-774B3BBE8C9B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4580188" y="5185667"/>
              <a:ext cx="1018800" cy="0"/>
            </a:xfrm>
            <a:prstGeom prst="straightConnector1">
              <a:avLst/>
            </a:prstGeom>
            <a:ln>
              <a:solidFill>
                <a:srgbClr val="C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58" name="TextBox 1057">
              <a:extLst>
                <a:ext uri="{FF2B5EF4-FFF2-40B4-BE49-F238E27FC236}">
                  <a16:creationId xmlns:a16="http://schemas.microsoft.com/office/drawing/2014/main" id="{59F496BC-0423-F74F-6A0A-361ECE28A4C6}"/>
                </a:ext>
              </a:extLst>
            </p:cNvPr>
            <p:cNvSpPr txBox="1"/>
            <p:nvPr/>
          </p:nvSpPr>
          <p:spPr>
            <a:xfrm>
              <a:off x="4252008" y="5172544"/>
              <a:ext cx="846707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ko-KR" sz="1800" b="1" dirty="0">
                  <a:latin typeface="CMU Serif" panose="02000603000000000000" pitchFamily="2" charset="0"/>
                  <a:cs typeface="CMU Serif" panose="02000603000000000000" pitchFamily="2" charset="0"/>
                </a:rPr>
                <a:t>v</a:t>
              </a:r>
              <a:r>
                <a:rPr lang="en-US" altLang="ko-KR" sz="1800" i="1" baseline="-25000" dirty="0">
                  <a:latin typeface="CMU Serif" panose="02000603000000000000" pitchFamily="2" charset="0"/>
                  <a:cs typeface="CMU Serif" panose="02000603000000000000" pitchFamily="2" charset="0"/>
                </a:rPr>
                <a:t>d</a:t>
              </a:r>
            </a:p>
            <a:p>
              <a:pPr algn="ctr"/>
              <a:r>
                <a:rPr lang="en-US" altLang="ko-KR" dirty="0">
                  <a:latin typeface="CMU Serif" panose="02000603000000000000" pitchFamily="2" charset="0"/>
                  <a:cs typeface="CMU Serif" panose="02000603000000000000" pitchFamily="2" charset="0"/>
                </a:rPr>
                <a:t>(fixed)</a:t>
              </a:r>
              <a:endParaRPr lang="ko-KR" altLang="en-US" dirty="0"/>
            </a:p>
          </p:txBody>
        </p:sp>
        <p:sp>
          <p:nvSpPr>
            <p:cNvPr id="1059" name="TextBox 1058">
              <a:extLst>
                <a:ext uri="{FF2B5EF4-FFF2-40B4-BE49-F238E27FC236}">
                  <a16:creationId xmlns:a16="http://schemas.microsoft.com/office/drawing/2014/main" id="{2EB14EEB-F957-9F62-5FBA-3B399E3C7EEC}"/>
                </a:ext>
              </a:extLst>
            </p:cNvPr>
            <p:cNvSpPr txBox="1"/>
            <p:nvPr/>
          </p:nvSpPr>
          <p:spPr>
            <a:xfrm>
              <a:off x="5231053" y="4042103"/>
              <a:ext cx="41661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800" b="1" dirty="0">
                  <a:latin typeface="CMU Serif" panose="02000603000000000000" pitchFamily="2" charset="0"/>
                  <a:cs typeface="CMU Serif" panose="02000603000000000000" pitchFamily="2" charset="0"/>
                </a:rPr>
                <a:t>v</a:t>
              </a:r>
              <a:r>
                <a:rPr lang="en-US" altLang="ko-KR" sz="1800" i="1" baseline="-25000" dirty="0">
                  <a:latin typeface="CMU Serif" panose="02000603000000000000" pitchFamily="2" charset="0"/>
                  <a:cs typeface="CMU Serif" panose="02000603000000000000" pitchFamily="2" charset="0"/>
                </a:rPr>
                <a:t>t</a:t>
              </a:r>
              <a:endParaRPr lang="ko-KR" altLang="en-US" dirty="0"/>
            </a:p>
          </p:txBody>
        </p:sp>
        <p:cxnSp>
          <p:nvCxnSpPr>
            <p:cNvPr id="1060" name="직선 화살표 연결선 1059">
              <a:extLst>
                <a:ext uri="{FF2B5EF4-FFF2-40B4-BE49-F238E27FC236}">
                  <a16:creationId xmlns:a16="http://schemas.microsoft.com/office/drawing/2014/main" id="{69BC014B-2B03-ED98-4013-9B5FFFAB12B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619360" y="4153744"/>
              <a:ext cx="0" cy="1018800"/>
            </a:xfrm>
            <a:prstGeom prst="straightConnector1">
              <a:avLst/>
            </a:prstGeom>
            <a:ln>
              <a:solidFill>
                <a:srgbClr val="C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63" name="TextBox 1062">
            <a:extLst>
              <a:ext uri="{FF2B5EF4-FFF2-40B4-BE49-F238E27FC236}">
                <a16:creationId xmlns:a16="http://schemas.microsoft.com/office/drawing/2014/main" id="{DB167031-1E19-3CFA-A08F-7F056AA9C9F1}"/>
              </a:ext>
            </a:extLst>
          </p:cNvPr>
          <p:cNvSpPr txBox="1"/>
          <p:nvPr/>
        </p:nvSpPr>
        <p:spPr>
          <a:xfrm>
            <a:off x="3917950" y="6343650"/>
            <a:ext cx="43497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dirty="0">
                <a:latin typeface="SF UI Display SemBd" panose="00000700000000000000" pitchFamily="50" charset="0"/>
                <a:cs typeface="SF UI Display SemBd" panose="00000700000000000000" pitchFamily="50" charset="0"/>
              </a:rPr>
              <a:t>Figure 1. The Figure of vectors</a:t>
            </a:r>
            <a:endParaRPr lang="ko-KR" altLang="en-US" sz="1400" dirty="0">
              <a:latin typeface="SF UI Display SemBd" panose="00000700000000000000" pitchFamily="50" charset="0"/>
              <a:cs typeface="SF UI Display SemBd" panose="00000700000000000000" pitchFamily="50" charset="0"/>
            </a:endParaRPr>
          </a:p>
        </p:txBody>
      </p:sp>
      <p:cxnSp>
        <p:nvCxnSpPr>
          <p:cNvPr id="3" name="직선 화살표 연결선 2">
            <a:extLst>
              <a:ext uri="{FF2B5EF4-FFF2-40B4-BE49-F238E27FC236}">
                <a16:creationId xmlns:a16="http://schemas.microsoft.com/office/drawing/2014/main" id="{57C39965-55E2-862B-5A07-89CE09041309}"/>
              </a:ext>
            </a:extLst>
          </p:cNvPr>
          <p:cNvCxnSpPr>
            <a:cxnSpLocks/>
          </p:cNvCxnSpPr>
          <p:nvPr/>
        </p:nvCxnSpPr>
        <p:spPr>
          <a:xfrm flipH="1" flipV="1">
            <a:off x="9109005" y="5930459"/>
            <a:ext cx="1018800" cy="0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직선 화살표 연결선 3">
            <a:extLst>
              <a:ext uri="{FF2B5EF4-FFF2-40B4-BE49-F238E27FC236}">
                <a16:creationId xmlns:a16="http://schemas.microsoft.com/office/drawing/2014/main" id="{AAC4B985-C04F-094A-326E-012C2A07BB61}"/>
              </a:ext>
            </a:extLst>
          </p:cNvPr>
          <p:cNvCxnSpPr>
            <a:cxnSpLocks/>
          </p:cNvCxnSpPr>
          <p:nvPr/>
        </p:nvCxnSpPr>
        <p:spPr>
          <a:xfrm flipV="1">
            <a:off x="10148177" y="4898536"/>
            <a:ext cx="0" cy="1018800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E9AE0842-D8B0-6062-53A6-FEEB4F9E436E}"/>
              </a:ext>
            </a:extLst>
          </p:cNvPr>
          <p:cNvSpPr txBox="1"/>
          <p:nvPr/>
        </p:nvSpPr>
        <p:spPr>
          <a:xfrm>
            <a:off x="9006568" y="5948075"/>
            <a:ext cx="664372" cy="369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i="1" dirty="0">
                <a:latin typeface="CMU Serif" panose="02000603000000000000" pitchFamily="2" charset="0"/>
                <a:ea typeface="CMU Serif" panose="02000603000000000000" pitchFamily="2" charset="0"/>
                <a:cs typeface="CMU Serif" panose="02000603000000000000" pitchFamily="2" charset="0"/>
              </a:rPr>
              <a:t>z</a:t>
            </a:r>
            <a:endParaRPr lang="ko-KR" altLang="en-US" i="1" dirty="0">
              <a:latin typeface="CMU Serif" panose="02000603000000000000" pitchFamily="2" charset="0"/>
              <a:cs typeface="CMU Serif" panose="02000603000000000000" pitchFamily="2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14AE3CB-16A5-AC79-1A51-984C97554897}"/>
              </a:ext>
            </a:extLst>
          </p:cNvPr>
          <p:cNvSpPr txBox="1"/>
          <p:nvPr/>
        </p:nvSpPr>
        <p:spPr>
          <a:xfrm>
            <a:off x="10206829" y="4761732"/>
            <a:ext cx="664372" cy="369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i="1" dirty="0">
                <a:latin typeface="CMU Serif" panose="02000603000000000000" pitchFamily="2" charset="0"/>
                <a:ea typeface="CMU Serif" panose="02000603000000000000" pitchFamily="2" charset="0"/>
                <a:cs typeface="CMU Serif" panose="02000603000000000000" pitchFamily="2" charset="0"/>
              </a:rPr>
              <a:t>x</a:t>
            </a:r>
            <a:endParaRPr lang="ko-KR" altLang="en-US" i="1" dirty="0">
              <a:latin typeface="CMU Serif" panose="02000603000000000000" pitchFamily="2" charset="0"/>
              <a:cs typeface="CMU Serif" panose="02000603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32510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내용 개체 틀 6">
            <a:extLst>
              <a:ext uri="{FF2B5EF4-FFF2-40B4-BE49-F238E27FC236}">
                <a16:creationId xmlns:a16="http://schemas.microsoft.com/office/drawing/2014/main" id="{E90506E4-D8B1-A1AE-3051-DB05188EEA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4270" y="1382487"/>
            <a:ext cx="10515600" cy="4351338"/>
          </a:xfrm>
        </p:spPr>
        <p:txBody>
          <a:bodyPr>
            <a:normAutofit/>
          </a:bodyPr>
          <a:lstStyle/>
          <a:p>
            <a:r>
              <a:rPr lang="en-US" altLang="ko-KR" sz="2400" dirty="0">
                <a:latin typeface="맑은 고딕" panose="020B0503020000020004" pitchFamily="50" charset="-127"/>
                <a:ea typeface="맑은 고딕" panose="020B0503020000020004" pitchFamily="50" charset="-127"/>
                <a:cs typeface="CMU Serif" panose="02000603000000000000" pitchFamily="2" charset="0"/>
              </a:rPr>
              <a:t>Then, the angle and is</a:t>
            </a:r>
          </a:p>
          <a:p>
            <a:endParaRPr lang="en-US" altLang="ko-KR" sz="2400" dirty="0">
              <a:latin typeface="맑은 고딕" panose="020B0503020000020004" pitchFamily="50" charset="-127"/>
              <a:ea typeface="맑은 고딕" panose="020B0503020000020004" pitchFamily="50" charset="-127"/>
              <a:cs typeface="CMU Serif" panose="02000603000000000000" pitchFamily="2" charset="0"/>
            </a:endParaRPr>
          </a:p>
          <a:p>
            <a:endParaRPr lang="en-US" altLang="ko-KR" sz="2400" dirty="0">
              <a:latin typeface="맑은 고딕" panose="020B0503020000020004" pitchFamily="50" charset="-127"/>
              <a:ea typeface="맑은 고딕" panose="020B0503020000020004" pitchFamily="50" charset="-127"/>
              <a:cs typeface="CMU Serif" panose="02000603000000000000" pitchFamily="2" charset="0"/>
            </a:endParaRPr>
          </a:p>
          <a:p>
            <a:endParaRPr lang="en-US" altLang="ko-KR" sz="2400" dirty="0">
              <a:latin typeface="맑은 고딕" panose="020B0503020000020004" pitchFamily="50" charset="-127"/>
              <a:ea typeface="맑은 고딕" panose="020B0503020000020004" pitchFamily="50" charset="-127"/>
              <a:cs typeface="CMU Serif" panose="02000603000000000000" pitchFamily="2" charset="0"/>
            </a:endParaRPr>
          </a:p>
          <a:p>
            <a:endParaRPr lang="en-US" altLang="ko-KR" sz="2400" dirty="0">
              <a:latin typeface="맑은 고딕" panose="020B0503020000020004" pitchFamily="50" charset="-127"/>
              <a:ea typeface="맑은 고딕" panose="020B0503020000020004" pitchFamily="50" charset="-127"/>
              <a:cs typeface="CMU Serif" panose="02000603000000000000" pitchFamily="2" charset="0"/>
            </a:endParaRPr>
          </a:p>
          <a:p>
            <a:pPr marL="0" indent="0">
              <a:buNone/>
            </a:pPr>
            <a:r>
              <a:rPr lang="en-US" altLang="ko-KR" sz="2400" dirty="0">
                <a:latin typeface="맑은 고딕" panose="020B0503020000020004" pitchFamily="50" charset="-127"/>
                <a:ea typeface="맑은 고딕" panose="020B0503020000020004" pitchFamily="50" charset="-127"/>
                <a:cs typeface="CMU Serif" panose="02000603000000000000" pitchFamily="2" charset="0"/>
              </a:rPr>
              <a:t>But</a:t>
            </a:r>
            <a:r>
              <a:rPr lang="ko-KR" altLang="en-US" sz="2400" dirty="0">
                <a:latin typeface="맑은 고딕" panose="020B0503020000020004" pitchFamily="50" charset="-127"/>
                <a:ea typeface="맑은 고딕" panose="020B0503020000020004" pitchFamily="50" charset="-127"/>
                <a:cs typeface="CMU Serif" panose="02000603000000000000" pitchFamily="2" charset="0"/>
              </a:rPr>
              <a:t> </a:t>
            </a:r>
            <a:r>
              <a:rPr lang="en-US" altLang="ko-KR" sz="2400" dirty="0">
                <a:latin typeface="맑은 고딕" panose="020B0503020000020004" pitchFamily="50" charset="-127"/>
                <a:ea typeface="맑은 고딕" panose="020B0503020000020004" pitchFamily="50" charset="-127"/>
                <a:cs typeface="CMU Serif" panose="02000603000000000000" pitchFamily="2" charset="0"/>
              </a:rPr>
              <a:t>they</a:t>
            </a:r>
            <a:r>
              <a:rPr lang="ko-KR" altLang="en-US" sz="2400" dirty="0">
                <a:latin typeface="맑은 고딕" panose="020B0503020000020004" pitchFamily="50" charset="-127"/>
                <a:ea typeface="맑은 고딕" panose="020B0503020000020004" pitchFamily="50" charset="-127"/>
                <a:cs typeface="CMU Serif" panose="02000603000000000000" pitchFamily="2" charset="0"/>
              </a:rPr>
              <a:t> </a:t>
            </a:r>
            <a:r>
              <a:rPr lang="en-US" altLang="ko-KR" sz="2400" dirty="0">
                <a:latin typeface="맑은 고딕" panose="020B0503020000020004" pitchFamily="50" charset="-127"/>
                <a:ea typeface="맑은 고딕" panose="020B0503020000020004" pitchFamily="50" charset="-127"/>
                <a:cs typeface="CMU Serif" panose="02000603000000000000" pitchFamily="2" charset="0"/>
              </a:rPr>
              <a:t>can</a:t>
            </a:r>
            <a:r>
              <a:rPr lang="ko-KR" altLang="en-US" sz="2400" dirty="0">
                <a:latin typeface="맑은 고딕" panose="020B0503020000020004" pitchFamily="50" charset="-127"/>
                <a:ea typeface="맑은 고딕" panose="020B0503020000020004" pitchFamily="50" charset="-127"/>
                <a:cs typeface="CMU Serif" panose="02000603000000000000" pitchFamily="2" charset="0"/>
              </a:rPr>
              <a:t> </a:t>
            </a:r>
            <a:r>
              <a:rPr lang="en-US" altLang="ko-KR" sz="2400" dirty="0">
                <a:latin typeface="맑은 고딕" panose="020B0503020000020004" pitchFamily="50" charset="-127"/>
                <a:ea typeface="맑은 고딕" panose="020B0503020000020004" pitchFamily="50" charset="-127"/>
                <a:cs typeface="CMU Serif" panose="02000603000000000000" pitchFamily="2" charset="0"/>
              </a:rPr>
              <a:t>be</a:t>
            </a:r>
            <a:r>
              <a:rPr lang="ko-KR" altLang="en-US" sz="2400" dirty="0">
                <a:latin typeface="맑은 고딕" panose="020B0503020000020004" pitchFamily="50" charset="-127"/>
                <a:ea typeface="맑은 고딕" panose="020B0503020000020004" pitchFamily="50" charset="-127"/>
                <a:cs typeface="CMU Serif" panose="02000603000000000000" pitchFamily="2" charset="0"/>
              </a:rPr>
              <a:t> </a:t>
            </a:r>
            <a:r>
              <a:rPr lang="en-US" altLang="ko-KR" sz="2400" dirty="0">
                <a:latin typeface="맑은 고딕" panose="020B0503020000020004" pitchFamily="50" charset="-127"/>
                <a:ea typeface="맑은 고딕" panose="020B0503020000020004" pitchFamily="50" charset="-127"/>
                <a:cs typeface="CMU Serif" panose="02000603000000000000" pitchFamily="2" charset="0"/>
              </a:rPr>
              <a:t>represented</a:t>
            </a:r>
            <a:r>
              <a:rPr lang="ko-KR" altLang="en-US" sz="2400" dirty="0">
                <a:latin typeface="맑은 고딕" panose="020B0503020000020004" pitchFamily="50" charset="-127"/>
                <a:ea typeface="맑은 고딕" panose="020B0503020000020004" pitchFamily="50" charset="-127"/>
                <a:cs typeface="CMU Serif" panose="02000603000000000000" pitchFamily="2" charset="0"/>
              </a:rPr>
              <a:t> </a:t>
            </a:r>
            <a:r>
              <a:rPr lang="en-US" altLang="ko-KR" sz="2400" dirty="0">
                <a:latin typeface="맑은 고딕" panose="020B0503020000020004" pitchFamily="50" charset="-127"/>
                <a:ea typeface="맑은 고딕" panose="020B0503020000020004" pitchFamily="50" charset="-127"/>
                <a:cs typeface="CMU Serif" panose="02000603000000000000" pitchFamily="2" charset="0"/>
              </a:rPr>
              <a:t>in</a:t>
            </a:r>
            <a:r>
              <a:rPr lang="ko-KR" altLang="en-US" sz="2400" dirty="0">
                <a:latin typeface="맑은 고딕" panose="020B0503020000020004" pitchFamily="50" charset="-127"/>
                <a:ea typeface="맑은 고딕" panose="020B0503020000020004" pitchFamily="50" charset="-127"/>
                <a:cs typeface="CMU Serif" panose="02000603000000000000" pitchFamily="2" charset="0"/>
              </a:rPr>
              <a:t> </a:t>
            </a:r>
            <a:r>
              <a:rPr lang="en-US" altLang="ko-KR" sz="2400" dirty="0">
                <a:latin typeface="맑은 고딕" panose="020B0503020000020004" pitchFamily="50" charset="-127"/>
                <a:ea typeface="맑은 고딕" panose="020B0503020000020004" pitchFamily="50" charset="-127"/>
                <a:cs typeface="CMU Serif" panose="02000603000000000000" pitchFamily="2" charset="0"/>
              </a:rPr>
              <a:t>the</a:t>
            </a:r>
            <a:r>
              <a:rPr lang="ko-KR" altLang="en-US" sz="2400" dirty="0">
                <a:latin typeface="맑은 고딕" panose="020B0503020000020004" pitchFamily="50" charset="-127"/>
                <a:ea typeface="맑은 고딕" panose="020B0503020000020004" pitchFamily="50" charset="-127"/>
                <a:cs typeface="CMU Serif" panose="02000603000000000000" pitchFamily="2" charset="0"/>
              </a:rPr>
              <a:t> </a:t>
            </a:r>
            <a:r>
              <a:rPr lang="en-US" altLang="ko-KR" sz="2400" dirty="0">
                <a:latin typeface="맑은 고딕" panose="020B0503020000020004" pitchFamily="50" charset="-127"/>
                <a:ea typeface="맑은 고딕" panose="020B0503020000020004" pitchFamily="50" charset="-127"/>
                <a:cs typeface="CMU Serif" panose="02000603000000000000" pitchFamily="2" charset="0"/>
              </a:rPr>
              <a:t>arctan, which can be used for CORDIC system.</a:t>
            </a:r>
          </a:p>
        </p:txBody>
      </p:sp>
      <p:pic>
        <p:nvPicPr>
          <p:cNvPr id="2056" name="Picture 8">
            <a:extLst>
              <a:ext uri="{FF2B5EF4-FFF2-40B4-BE49-F238E27FC236}">
                <a16:creationId xmlns:a16="http://schemas.microsoft.com/office/drawing/2014/main" id="{EFBC8D40-1549-F577-FC84-F13EDDF83A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560" y="1844963"/>
            <a:ext cx="4610100" cy="99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2" name="Picture 14">
            <a:extLst>
              <a:ext uri="{FF2B5EF4-FFF2-40B4-BE49-F238E27FC236}">
                <a16:creationId xmlns:a16="http://schemas.microsoft.com/office/drawing/2014/main" id="{CFF1D752-FD13-57D6-9DBA-6F0C7357AB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3123" y="1654957"/>
            <a:ext cx="6105525" cy="1990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65074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내용 개체 틀 6">
            <a:extLst>
              <a:ext uri="{FF2B5EF4-FFF2-40B4-BE49-F238E27FC236}">
                <a16:creationId xmlns:a16="http://schemas.microsoft.com/office/drawing/2014/main" id="{E90506E4-D8B1-A1AE-3051-DB05188EEA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8322" y="343397"/>
            <a:ext cx="10515600" cy="4751118"/>
          </a:xfrm>
        </p:spPr>
        <p:txBody>
          <a:bodyPr>
            <a:normAutofit/>
          </a:bodyPr>
          <a:lstStyle/>
          <a:p>
            <a:r>
              <a:rPr lang="en-US" altLang="ko-KR" sz="2400" dirty="0">
                <a:latin typeface="맑은 고딕" panose="020B0503020000020004" pitchFamily="50" charset="-127"/>
                <a:ea typeface="맑은 고딕" panose="020B0503020000020004" pitchFamily="50" charset="-127"/>
                <a:cs typeface="CMU Serif" panose="02000603000000000000" pitchFamily="2" charset="0"/>
              </a:rPr>
              <a:t>There are some conditions for activating MCL.</a:t>
            </a:r>
          </a:p>
          <a:p>
            <a:pPr lvl="1"/>
            <a:r>
              <a:rPr lang="en-US" altLang="ko-KR" sz="2000" dirty="0">
                <a:latin typeface="맑은 고딕" panose="020B0503020000020004" pitchFamily="50" charset="-127"/>
                <a:ea typeface="맑은 고딕" panose="020B0503020000020004" pitchFamily="50" charset="-127"/>
                <a:cs typeface="CMU Serif" panose="02000603000000000000" pitchFamily="2" charset="0"/>
              </a:rPr>
              <a:t>First, this acts only when the signal is triggered.</a:t>
            </a:r>
          </a:p>
          <a:p>
            <a:pPr lvl="2"/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  <a:cs typeface="CMU Serif" panose="02000603000000000000" pitchFamily="2" charset="0"/>
              </a:rPr>
              <a:t>When the signal is targeted, the trigger signal goes to TDL and TDL makes the final decision. Then its input is Reset signal(ON/OFF) and the trigger signal passed IIL, and output signal would be ON/OFF too.</a:t>
            </a:r>
          </a:p>
          <a:p>
            <a:pPr lvl="1"/>
            <a:r>
              <a:rPr lang="en-US" altLang="ko-KR" sz="2000" dirty="0">
                <a:latin typeface="맑은 고딕" panose="020B0503020000020004" pitchFamily="50" charset="-127"/>
                <a:ea typeface="맑은 고딕" panose="020B0503020000020004" pitchFamily="50" charset="-127"/>
                <a:cs typeface="CMU Serif" panose="02000603000000000000" pitchFamily="2" charset="0"/>
              </a:rPr>
              <a:t>Second, this receives the coordinate data from CCL.</a:t>
            </a:r>
          </a:p>
          <a:p>
            <a:pPr lvl="2"/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  <a:cs typeface="CMU Serif" panose="02000603000000000000" pitchFamily="2" charset="0"/>
              </a:rPr>
              <a:t>From the targeted trigger data, the CCL decodes the coordinate data and sends it to MCL.</a:t>
            </a:r>
          </a:p>
          <a:p>
            <a:pPr lvl="2"/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  <a:cs typeface="CMU Serif" panose="02000603000000000000" pitchFamily="2" charset="0"/>
              </a:rPr>
              <a:t>Then, the coordinate data has the structure three 16 bits serial, fixed point data. </a:t>
            </a:r>
          </a:p>
          <a:p>
            <a:pPr lvl="2"/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  <a:cs typeface="CMU Serif" panose="02000603000000000000" pitchFamily="2" charset="0"/>
              </a:rPr>
              <a:t>We chose the fixed-point data for this because of the IP core and CORDIC algorithm.</a:t>
            </a:r>
          </a:p>
          <a:p>
            <a:pPr marL="0" indent="0">
              <a:buNone/>
            </a:pPr>
            <a:r>
              <a:rPr lang="en-US" altLang="ko-KR" sz="2400" dirty="0">
                <a:latin typeface="맑은 고딕" panose="020B0503020000020004" pitchFamily="50" charset="-127"/>
                <a:ea typeface="맑은 고딕" panose="020B0503020000020004" pitchFamily="50" charset="-127"/>
                <a:cs typeface="CMU Serif" panose="02000603000000000000" pitchFamily="2" charset="0"/>
              </a:rPr>
              <a:t>First is calculating the rotation angle from the coordinate(from CCL) and the Enable signal(from TDL).</a:t>
            </a:r>
          </a:p>
        </p:txBody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id="{EDB46372-802E-C0F5-1425-661C466879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21214" y="3970225"/>
            <a:ext cx="6422464" cy="2887775"/>
          </a:xfrm>
          <a:prstGeom prst="rect">
            <a:avLst/>
          </a:prstGeom>
        </p:spPr>
      </p:pic>
      <p:sp>
        <p:nvSpPr>
          <p:cNvPr id="6" name="타원 5">
            <a:extLst>
              <a:ext uri="{FF2B5EF4-FFF2-40B4-BE49-F238E27FC236}">
                <a16:creationId xmlns:a16="http://schemas.microsoft.com/office/drawing/2014/main" id="{19E144A6-09CF-0049-7B2C-E8B410835B5B}"/>
              </a:ext>
            </a:extLst>
          </p:cNvPr>
          <p:cNvSpPr/>
          <p:nvPr/>
        </p:nvSpPr>
        <p:spPr>
          <a:xfrm>
            <a:off x="10088088" y="5409210"/>
            <a:ext cx="875834" cy="884712"/>
          </a:xfrm>
          <a:prstGeom prst="ellipse">
            <a:avLst/>
          </a:prstGeom>
          <a:noFill/>
          <a:ln w="76200"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067064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내용 개체 틀 6">
            <a:extLst>
              <a:ext uri="{FF2B5EF4-FFF2-40B4-BE49-F238E27FC236}">
                <a16:creationId xmlns:a16="http://schemas.microsoft.com/office/drawing/2014/main" id="{E90506E4-D8B1-A1AE-3051-DB05188EEA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4270" y="1382487"/>
            <a:ext cx="10515600" cy="4351338"/>
          </a:xfrm>
        </p:spPr>
        <p:txBody>
          <a:bodyPr>
            <a:normAutofit/>
          </a:bodyPr>
          <a:lstStyle/>
          <a:p>
            <a:r>
              <a:rPr lang="ko-KR" altLang="en-US" sz="2400" dirty="0">
                <a:latin typeface="KoPubWorld돋움체 Light" panose="00000300000000000000" pitchFamily="2" charset="-127"/>
                <a:ea typeface="KoPubWorld돋움체 Light" panose="00000300000000000000" pitchFamily="2" charset="-127"/>
                <a:cs typeface="KoPubWorld돋움체 Light" panose="00000300000000000000" pitchFamily="2" charset="-127"/>
              </a:rPr>
              <a:t>이때 </a:t>
            </a:r>
            <a:r>
              <a:rPr lang="en-US" altLang="ko-KR" sz="2400" dirty="0">
                <a:latin typeface="KoPubWorld돋움체 Light" panose="00000300000000000000" pitchFamily="2" charset="-127"/>
                <a:ea typeface="KoPubWorld돋움체 Light" panose="00000300000000000000" pitchFamily="2" charset="-127"/>
                <a:cs typeface="KoPubWorld돋움체 Light" panose="00000300000000000000" pitchFamily="2" charset="-127"/>
              </a:rPr>
              <a:t>arctan</a:t>
            </a:r>
            <a:r>
              <a:rPr lang="ko-KR" altLang="en-US" sz="2400" dirty="0">
                <a:latin typeface="KoPubWorld돋움체 Light" panose="00000300000000000000" pitchFamily="2" charset="-127"/>
                <a:ea typeface="KoPubWorld돋움체 Light" panose="00000300000000000000" pitchFamily="2" charset="-127"/>
                <a:cs typeface="KoPubWorld돋움체 Light" panose="00000300000000000000" pitchFamily="2" charset="-127"/>
              </a:rPr>
              <a:t> 함수를 구현하기 위해 다음의 방법을 생각함</a:t>
            </a:r>
            <a:r>
              <a:rPr lang="en-US" altLang="ko-KR" sz="2400" dirty="0">
                <a:latin typeface="KoPubWorld돋움체 Light" panose="00000300000000000000" pitchFamily="2" charset="-127"/>
                <a:ea typeface="KoPubWorld돋움체 Light" panose="00000300000000000000" pitchFamily="2" charset="-127"/>
                <a:cs typeface="KoPubWorld돋움체 Light" panose="00000300000000000000" pitchFamily="2" charset="-127"/>
              </a:rPr>
              <a:t> : CORDIC(IP Core) / </a:t>
            </a:r>
            <a:r>
              <a:rPr lang="ko-KR" altLang="en-US" sz="2400" dirty="0">
                <a:latin typeface="KoPubWorld돋움체 Light" panose="00000300000000000000" pitchFamily="2" charset="-127"/>
                <a:ea typeface="KoPubWorld돋움체 Light" panose="00000300000000000000" pitchFamily="2" charset="-127"/>
                <a:cs typeface="KoPubWorld돋움체 Light" panose="00000300000000000000" pitchFamily="2" charset="-127"/>
              </a:rPr>
              <a:t>테일러 급수 </a:t>
            </a:r>
            <a:r>
              <a:rPr lang="en-US" altLang="ko-KR" sz="2400" dirty="0">
                <a:latin typeface="KoPubWorld돋움체 Light" panose="00000300000000000000" pitchFamily="2" charset="-127"/>
                <a:ea typeface="KoPubWorld돋움체 Light" panose="00000300000000000000" pitchFamily="2" charset="-127"/>
                <a:cs typeface="KoPubWorld돋움체 Light" panose="00000300000000000000" pitchFamily="2" charset="-127"/>
              </a:rPr>
              <a:t>/ real </a:t>
            </a:r>
            <a:r>
              <a:rPr lang="ko-KR" altLang="en-US" sz="2400" dirty="0">
                <a:latin typeface="KoPubWorld돋움체 Light" panose="00000300000000000000" pitchFamily="2" charset="-127"/>
                <a:ea typeface="KoPubWorld돋움체 Light" panose="00000300000000000000" pitchFamily="2" charset="-127"/>
                <a:cs typeface="KoPubWorld돋움체 Light" panose="00000300000000000000" pitchFamily="2" charset="-127"/>
              </a:rPr>
              <a:t>변수에 대한 내장 함수</a:t>
            </a:r>
            <a:endParaRPr lang="en-US" altLang="ko-KR" sz="2400" dirty="0">
              <a:latin typeface="KoPubWorld돋움체 Light" panose="00000300000000000000" pitchFamily="2" charset="-127"/>
              <a:ea typeface="KoPubWorld돋움체 Light" panose="00000300000000000000" pitchFamily="2" charset="-127"/>
              <a:cs typeface="KoPubWorld돋움체 Light" panose="00000300000000000000" pitchFamily="2" charset="-127"/>
            </a:endParaRPr>
          </a:p>
          <a:p>
            <a:r>
              <a:rPr lang="en-US" altLang="ko-KR" sz="2400" dirty="0">
                <a:latin typeface="KoPubWorld돋움체 Light" panose="00000300000000000000" pitchFamily="2" charset="-127"/>
                <a:ea typeface="KoPubWorld돋움체 Light" panose="00000300000000000000" pitchFamily="2" charset="-127"/>
                <a:cs typeface="KoPubWorld돋움체 Light" panose="00000300000000000000" pitchFamily="2" charset="-127"/>
              </a:rPr>
              <a:t>Real </a:t>
            </a:r>
            <a:r>
              <a:rPr lang="ko-KR" altLang="en-US" sz="2400" dirty="0">
                <a:latin typeface="KoPubWorld돋움체 Light" panose="00000300000000000000" pitchFamily="2" charset="-127"/>
                <a:ea typeface="KoPubWorld돋움체 Light" panose="00000300000000000000" pitchFamily="2" charset="-127"/>
                <a:cs typeface="KoPubWorld돋움체 Light" panose="00000300000000000000" pitchFamily="2" charset="-127"/>
              </a:rPr>
              <a:t>변수를 통한 내장 함수 사용 </a:t>
            </a:r>
            <a:r>
              <a:rPr lang="en-US" altLang="ko-KR" sz="2400" dirty="0">
                <a:latin typeface="KoPubWorld돋움체 Light" panose="00000300000000000000" pitchFamily="2" charset="-127"/>
                <a:ea typeface="KoPubWorld돋움체 Light" panose="00000300000000000000" pitchFamily="2" charset="-127"/>
                <a:cs typeface="KoPubWorld돋움체 Light" panose="00000300000000000000" pitchFamily="2" charset="-127"/>
              </a:rPr>
              <a:t>: </a:t>
            </a:r>
            <a:r>
              <a:rPr lang="ko-KR" altLang="en-US" sz="2400" dirty="0">
                <a:latin typeface="KoPubWorld돋움체 Light" panose="00000300000000000000" pitchFamily="2" charset="-127"/>
                <a:ea typeface="KoPubWorld돋움체 Light" panose="00000300000000000000" pitchFamily="2" charset="-127"/>
                <a:cs typeface="KoPubWorld돋움체 Light" panose="00000300000000000000" pitchFamily="2" charset="-127"/>
              </a:rPr>
              <a:t>연산 구현을 위해 변환 로직이 다시 필요하다는 치명적 약점 노출</a:t>
            </a:r>
            <a:r>
              <a:rPr lang="en-US" altLang="ko-KR" sz="2400" dirty="0">
                <a:latin typeface="KoPubWorld돋움체 Light" panose="00000300000000000000" pitchFamily="2" charset="-127"/>
                <a:ea typeface="KoPubWorld돋움체 Light" panose="00000300000000000000" pitchFamily="2" charset="-127"/>
                <a:cs typeface="KoPubWorld돋움체 Light" panose="00000300000000000000" pitchFamily="2" charset="-127"/>
              </a:rPr>
              <a:t>. </a:t>
            </a:r>
            <a:r>
              <a:rPr lang="ko-KR" altLang="en-US" sz="2400" dirty="0">
                <a:latin typeface="KoPubWorld돋움체 Light" panose="00000300000000000000" pitchFamily="2" charset="-127"/>
                <a:ea typeface="KoPubWorld돋움체 Light" panose="00000300000000000000" pitchFamily="2" charset="-127"/>
                <a:cs typeface="KoPubWorld돋움체 Light" panose="00000300000000000000" pitchFamily="2" charset="-127"/>
              </a:rPr>
              <a:t>연산 자원의 낭비를 막기 위해 기각</a:t>
            </a:r>
            <a:r>
              <a:rPr lang="en-US" altLang="ko-KR" sz="2400" dirty="0">
                <a:latin typeface="KoPubWorld돋움체 Light" panose="00000300000000000000" pitchFamily="2" charset="-127"/>
                <a:ea typeface="KoPubWorld돋움체 Light" panose="00000300000000000000" pitchFamily="2" charset="-127"/>
                <a:cs typeface="KoPubWorld돋움체 Light" panose="00000300000000000000" pitchFamily="2" charset="-127"/>
              </a:rPr>
              <a:t>.</a:t>
            </a:r>
          </a:p>
          <a:p>
            <a:r>
              <a:rPr lang="ko-KR" altLang="en-US" sz="2400" dirty="0">
                <a:latin typeface="KoPubWorld돋움체 Light" panose="00000300000000000000" pitchFamily="2" charset="-127"/>
                <a:ea typeface="KoPubWorld돋움체 Light" panose="00000300000000000000" pitchFamily="2" charset="-127"/>
                <a:cs typeface="KoPubWorld돋움체 Light" panose="00000300000000000000" pitchFamily="2" charset="-127"/>
              </a:rPr>
              <a:t>테일러 급수 </a:t>
            </a:r>
            <a:r>
              <a:rPr lang="en-US" altLang="ko-KR" sz="2400" dirty="0">
                <a:latin typeface="KoPubWorld돋움체 Light" panose="00000300000000000000" pitchFamily="2" charset="-127"/>
                <a:ea typeface="KoPubWorld돋움체 Light" panose="00000300000000000000" pitchFamily="2" charset="-127"/>
                <a:cs typeface="KoPubWorld돋움체 Light" panose="00000300000000000000" pitchFamily="2" charset="-127"/>
              </a:rPr>
              <a:t>: </a:t>
            </a:r>
            <a:r>
              <a:rPr lang="en-US" altLang="ko-KR" sz="2400" dirty="0" err="1">
                <a:latin typeface="KoPubWorld돋움체 Light" panose="00000300000000000000" pitchFamily="2" charset="-127"/>
                <a:ea typeface="KoPubWorld돋움체 Light" panose="00000300000000000000" pitchFamily="2" charset="-127"/>
                <a:cs typeface="KoPubWorld돋움체 Light" panose="00000300000000000000" pitchFamily="2" charset="-127"/>
              </a:rPr>
              <a:t>stepmotor</a:t>
            </a:r>
            <a:r>
              <a:rPr lang="ko-KR" altLang="en-US" sz="2400" dirty="0">
                <a:latin typeface="KoPubWorld돋움체 Light" panose="00000300000000000000" pitchFamily="2" charset="-127"/>
                <a:ea typeface="KoPubWorld돋움체 Light" panose="00000300000000000000" pitchFamily="2" charset="-127"/>
                <a:cs typeface="KoPubWorld돋움체 Light" panose="00000300000000000000" pitchFamily="2" charset="-127"/>
              </a:rPr>
              <a:t>의 구동 각도를 완전히 확신할 수 없는 상태여서 다소 위험한 선택일 수 있으며</a:t>
            </a:r>
            <a:r>
              <a:rPr lang="en-US" altLang="ko-KR" sz="2400" dirty="0">
                <a:latin typeface="KoPubWorld돋움체 Light" panose="00000300000000000000" pitchFamily="2" charset="-127"/>
                <a:ea typeface="KoPubWorld돋움체 Light" panose="00000300000000000000" pitchFamily="2" charset="-127"/>
                <a:cs typeface="KoPubWorld돋움체 Light" panose="00000300000000000000" pitchFamily="2" charset="-127"/>
              </a:rPr>
              <a:t>, </a:t>
            </a:r>
            <a:r>
              <a:rPr lang="ko-KR" altLang="en-US" sz="2400" dirty="0">
                <a:latin typeface="KoPubWorld돋움체 Light" panose="00000300000000000000" pitchFamily="2" charset="-127"/>
                <a:ea typeface="KoPubWorld돋움체 Light" panose="00000300000000000000" pitchFamily="2" charset="-127"/>
                <a:cs typeface="KoPubWorld돋움체 Light" panose="00000300000000000000" pitchFamily="2" charset="-127"/>
              </a:rPr>
              <a:t>오차로 인해 문제가 발생할 수 있음</a:t>
            </a:r>
            <a:r>
              <a:rPr lang="en-US" altLang="ko-KR" sz="2400" dirty="0">
                <a:latin typeface="KoPubWorld돋움체 Light" panose="00000300000000000000" pitchFamily="2" charset="-127"/>
                <a:ea typeface="KoPubWorld돋움체 Light" panose="00000300000000000000" pitchFamily="2" charset="-127"/>
                <a:cs typeface="KoPubWorld돋움체 Light" panose="00000300000000000000" pitchFamily="2" charset="-127"/>
              </a:rPr>
              <a:t>.</a:t>
            </a:r>
          </a:p>
          <a:p>
            <a:endParaRPr lang="en-US" altLang="ko-KR" sz="2400" dirty="0">
              <a:latin typeface="KoPubWorld돋움체 Light" panose="00000300000000000000" pitchFamily="2" charset="-127"/>
              <a:ea typeface="KoPubWorld돋움체 Light" panose="00000300000000000000" pitchFamily="2" charset="-127"/>
              <a:cs typeface="KoPubWorld돋움체 Light" panose="00000300000000000000" pitchFamily="2" charset="-127"/>
            </a:endParaRPr>
          </a:p>
          <a:p>
            <a:r>
              <a:rPr lang="ko-KR" altLang="en-US" sz="2400" dirty="0">
                <a:latin typeface="KoPubWorld돋움체 Light" panose="00000300000000000000" pitchFamily="2" charset="-127"/>
                <a:ea typeface="KoPubWorld돋움체 Light" panose="00000300000000000000" pitchFamily="2" charset="-127"/>
                <a:cs typeface="KoPubWorld돋움체 Light" panose="00000300000000000000" pitchFamily="2" charset="-127"/>
              </a:rPr>
              <a:t>따라서 </a:t>
            </a:r>
            <a:r>
              <a:rPr lang="en-US" altLang="ko-KR" sz="2400" dirty="0">
                <a:latin typeface="KoPubWorld돋움체 Light" panose="00000300000000000000" pitchFamily="2" charset="-127"/>
                <a:ea typeface="KoPubWorld돋움체 Light" panose="00000300000000000000" pitchFamily="2" charset="-127"/>
                <a:cs typeface="KoPubWorld돋움체 Light" panose="00000300000000000000" pitchFamily="2" charset="-127"/>
              </a:rPr>
              <a:t>CORDIC(IP core)</a:t>
            </a:r>
            <a:r>
              <a:rPr lang="ko-KR" altLang="en-US" sz="2400" dirty="0">
                <a:latin typeface="KoPubWorld돋움체 Light" panose="00000300000000000000" pitchFamily="2" charset="-127"/>
                <a:ea typeface="KoPubWorld돋움체 Light" panose="00000300000000000000" pitchFamily="2" charset="-127"/>
                <a:cs typeface="KoPubWorld돋움체 Light" panose="00000300000000000000" pitchFamily="2" charset="-127"/>
              </a:rPr>
              <a:t>을 사용하여 </a:t>
            </a:r>
            <a:r>
              <a:rPr lang="en-US" altLang="ko-KR" sz="2400" dirty="0">
                <a:latin typeface="KoPubWorld돋움체 Light" panose="00000300000000000000" pitchFamily="2" charset="-127"/>
                <a:ea typeface="KoPubWorld돋움체 Light" panose="00000300000000000000" pitchFamily="2" charset="-127"/>
                <a:cs typeface="KoPubWorld돋움체 Light" panose="00000300000000000000" pitchFamily="2" charset="-127"/>
              </a:rPr>
              <a:t>arctan </a:t>
            </a:r>
            <a:r>
              <a:rPr lang="ko-KR" altLang="en-US" sz="2400" dirty="0">
                <a:latin typeface="KoPubWorld돋움체 Light" panose="00000300000000000000" pitchFamily="2" charset="-127"/>
                <a:ea typeface="KoPubWorld돋움체 Light" panose="00000300000000000000" pitchFamily="2" charset="-127"/>
                <a:cs typeface="KoPubWorld돋움체 Light" panose="00000300000000000000" pitchFamily="2" charset="-127"/>
              </a:rPr>
              <a:t>함수를 구현하기로 함</a:t>
            </a:r>
            <a:r>
              <a:rPr lang="en-US" altLang="ko-KR" sz="2400" dirty="0">
                <a:latin typeface="KoPubWorld돋움체 Light" panose="00000300000000000000" pitchFamily="2" charset="-127"/>
                <a:ea typeface="KoPubWorld돋움체 Light" panose="00000300000000000000" pitchFamily="2" charset="-127"/>
                <a:cs typeface="KoPubWorld돋움체 Light" panose="00000300000000000000" pitchFamily="2" charset="-127"/>
              </a:rPr>
              <a:t>.</a:t>
            </a:r>
          </a:p>
          <a:p>
            <a:pPr lvl="1"/>
            <a:r>
              <a:rPr lang="ko-KR" altLang="en-US" sz="2000" dirty="0">
                <a:latin typeface="KoPubWorld돋움체 Light" panose="00000300000000000000" pitchFamily="2" charset="-127"/>
                <a:ea typeface="KoPubWorld돋움체 Light" panose="00000300000000000000" pitchFamily="2" charset="-127"/>
                <a:cs typeface="KoPubWorld돋움체 Light" panose="00000300000000000000" pitchFamily="2" charset="-127"/>
              </a:rPr>
              <a:t>이에 따라 </a:t>
            </a:r>
            <a:r>
              <a:rPr lang="en-US" altLang="ko-KR" sz="2000" dirty="0">
                <a:latin typeface="KoPubWorld돋움체 Light" panose="00000300000000000000" pitchFamily="2" charset="-127"/>
                <a:ea typeface="KoPubWorld돋움체 Light" panose="00000300000000000000" pitchFamily="2" charset="-127"/>
                <a:cs typeface="KoPubWorld돋움체 Light" panose="00000300000000000000" pitchFamily="2" charset="-127"/>
              </a:rPr>
              <a:t>9</a:t>
            </a:r>
            <a:r>
              <a:rPr lang="ko-KR" altLang="en-US" sz="2000" dirty="0">
                <a:latin typeface="KoPubWorld돋움체 Light" panose="00000300000000000000" pitchFamily="2" charset="-127"/>
                <a:ea typeface="KoPubWorld돋움체 Light" panose="00000300000000000000" pitchFamily="2" charset="-127"/>
                <a:cs typeface="KoPubWorld돋움체 Light" panose="00000300000000000000" pitchFamily="2" charset="-127"/>
              </a:rPr>
              <a:t>월부터 </a:t>
            </a:r>
            <a:r>
              <a:rPr lang="en-US" altLang="ko-KR" sz="2000" dirty="0">
                <a:latin typeface="KoPubWorld돋움체 Light" panose="00000300000000000000" pitchFamily="2" charset="-127"/>
                <a:ea typeface="KoPubWorld돋움체 Light" panose="00000300000000000000" pitchFamily="2" charset="-127"/>
                <a:cs typeface="KoPubWorld돋움체 Light" panose="00000300000000000000" pitchFamily="2" charset="-127"/>
              </a:rPr>
              <a:t>CORDIC</a:t>
            </a:r>
            <a:r>
              <a:rPr lang="ko-KR" altLang="en-US" sz="2000" dirty="0">
                <a:latin typeface="KoPubWorld돋움체 Light" panose="00000300000000000000" pitchFamily="2" charset="-127"/>
                <a:ea typeface="KoPubWorld돋움체 Light" panose="00000300000000000000" pitchFamily="2" charset="-127"/>
                <a:cs typeface="KoPubWorld돋움체 Light" panose="00000300000000000000" pitchFamily="2" charset="-127"/>
              </a:rPr>
              <a:t>을 활용하여 함수 및 </a:t>
            </a:r>
            <a:r>
              <a:rPr lang="ko-KR" altLang="en-US" sz="2000" dirty="0" err="1">
                <a:latin typeface="KoPubWorld돋움체 Light" panose="00000300000000000000" pitchFamily="2" charset="-127"/>
                <a:ea typeface="KoPubWorld돋움체 Light" panose="00000300000000000000" pitchFamily="2" charset="-127"/>
                <a:cs typeface="KoPubWorld돋움체 Light" panose="00000300000000000000" pitchFamily="2" charset="-127"/>
              </a:rPr>
              <a:t>함수값을</a:t>
            </a:r>
            <a:r>
              <a:rPr lang="ko-KR" altLang="en-US" sz="2000" dirty="0">
                <a:latin typeface="KoPubWorld돋움체 Light" panose="00000300000000000000" pitchFamily="2" charset="-127"/>
                <a:ea typeface="KoPubWorld돋움체 Light" panose="00000300000000000000" pitchFamily="2" charset="-127"/>
                <a:cs typeface="KoPubWorld돋움체 Light" panose="00000300000000000000" pitchFamily="2" charset="-127"/>
              </a:rPr>
              <a:t> 출력하는 연습을 진행함</a:t>
            </a:r>
            <a:r>
              <a:rPr lang="en-US" altLang="ko-KR" sz="2000" dirty="0">
                <a:latin typeface="KoPubWorld돋움체 Light" panose="00000300000000000000" pitchFamily="2" charset="-127"/>
                <a:ea typeface="KoPubWorld돋움체 Light" panose="00000300000000000000" pitchFamily="2" charset="-127"/>
                <a:cs typeface="KoPubWorld돋움체 Light" panose="00000300000000000000" pitchFamily="2" charset="-127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762871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표 3">
            <a:extLst>
              <a:ext uri="{FF2B5EF4-FFF2-40B4-BE49-F238E27FC236}">
                <a16:creationId xmlns:a16="http://schemas.microsoft.com/office/drawing/2014/main" id="{5EC82F3B-32F0-00EF-4B56-1865CDA12904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619001" y="5760080"/>
          <a:ext cx="11055344" cy="101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0959">
                  <a:extLst>
                    <a:ext uri="{9D8B030D-6E8A-4147-A177-3AD203B41FA5}">
                      <a16:colId xmlns:a16="http://schemas.microsoft.com/office/drawing/2014/main" val="3931946327"/>
                    </a:ext>
                  </a:extLst>
                </a:gridCol>
                <a:gridCol w="690959">
                  <a:extLst>
                    <a:ext uri="{9D8B030D-6E8A-4147-A177-3AD203B41FA5}">
                      <a16:colId xmlns:a16="http://schemas.microsoft.com/office/drawing/2014/main" val="643081342"/>
                    </a:ext>
                  </a:extLst>
                </a:gridCol>
                <a:gridCol w="690959">
                  <a:extLst>
                    <a:ext uri="{9D8B030D-6E8A-4147-A177-3AD203B41FA5}">
                      <a16:colId xmlns:a16="http://schemas.microsoft.com/office/drawing/2014/main" val="1212531218"/>
                    </a:ext>
                  </a:extLst>
                </a:gridCol>
                <a:gridCol w="690959">
                  <a:extLst>
                    <a:ext uri="{9D8B030D-6E8A-4147-A177-3AD203B41FA5}">
                      <a16:colId xmlns:a16="http://schemas.microsoft.com/office/drawing/2014/main" val="2433537343"/>
                    </a:ext>
                  </a:extLst>
                </a:gridCol>
                <a:gridCol w="690959">
                  <a:extLst>
                    <a:ext uri="{9D8B030D-6E8A-4147-A177-3AD203B41FA5}">
                      <a16:colId xmlns:a16="http://schemas.microsoft.com/office/drawing/2014/main" val="2111690824"/>
                    </a:ext>
                  </a:extLst>
                </a:gridCol>
                <a:gridCol w="690959">
                  <a:extLst>
                    <a:ext uri="{9D8B030D-6E8A-4147-A177-3AD203B41FA5}">
                      <a16:colId xmlns:a16="http://schemas.microsoft.com/office/drawing/2014/main" val="3580298825"/>
                    </a:ext>
                  </a:extLst>
                </a:gridCol>
                <a:gridCol w="690959">
                  <a:extLst>
                    <a:ext uri="{9D8B030D-6E8A-4147-A177-3AD203B41FA5}">
                      <a16:colId xmlns:a16="http://schemas.microsoft.com/office/drawing/2014/main" val="2217333182"/>
                    </a:ext>
                  </a:extLst>
                </a:gridCol>
                <a:gridCol w="690959">
                  <a:extLst>
                    <a:ext uri="{9D8B030D-6E8A-4147-A177-3AD203B41FA5}">
                      <a16:colId xmlns:a16="http://schemas.microsoft.com/office/drawing/2014/main" val="695027735"/>
                    </a:ext>
                  </a:extLst>
                </a:gridCol>
                <a:gridCol w="690959">
                  <a:extLst>
                    <a:ext uri="{9D8B030D-6E8A-4147-A177-3AD203B41FA5}">
                      <a16:colId xmlns:a16="http://schemas.microsoft.com/office/drawing/2014/main" val="2413512618"/>
                    </a:ext>
                  </a:extLst>
                </a:gridCol>
                <a:gridCol w="690959">
                  <a:extLst>
                    <a:ext uri="{9D8B030D-6E8A-4147-A177-3AD203B41FA5}">
                      <a16:colId xmlns:a16="http://schemas.microsoft.com/office/drawing/2014/main" val="1051876003"/>
                    </a:ext>
                  </a:extLst>
                </a:gridCol>
                <a:gridCol w="690959">
                  <a:extLst>
                    <a:ext uri="{9D8B030D-6E8A-4147-A177-3AD203B41FA5}">
                      <a16:colId xmlns:a16="http://schemas.microsoft.com/office/drawing/2014/main" val="3262777963"/>
                    </a:ext>
                  </a:extLst>
                </a:gridCol>
                <a:gridCol w="690959">
                  <a:extLst>
                    <a:ext uri="{9D8B030D-6E8A-4147-A177-3AD203B41FA5}">
                      <a16:colId xmlns:a16="http://schemas.microsoft.com/office/drawing/2014/main" val="3649755403"/>
                    </a:ext>
                  </a:extLst>
                </a:gridCol>
                <a:gridCol w="690959">
                  <a:extLst>
                    <a:ext uri="{9D8B030D-6E8A-4147-A177-3AD203B41FA5}">
                      <a16:colId xmlns:a16="http://schemas.microsoft.com/office/drawing/2014/main" val="2449069688"/>
                    </a:ext>
                  </a:extLst>
                </a:gridCol>
                <a:gridCol w="690959">
                  <a:extLst>
                    <a:ext uri="{9D8B030D-6E8A-4147-A177-3AD203B41FA5}">
                      <a16:colId xmlns:a16="http://schemas.microsoft.com/office/drawing/2014/main" val="3991620390"/>
                    </a:ext>
                  </a:extLst>
                </a:gridCol>
                <a:gridCol w="690959">
                  <a:extLst>
                    <a:ext uri="{9D8B030D-6E8A-4147-A177-3AD203B41FA5}">
                      <a16:colId xmlns:a16="http://schemas.microsoft.com/office/drawing/2014/main" val="2556027771"/>
                    </a:ext>
                  </a:extLst>
                </a:gridCol>
                <a:gridCol w="690959">
                  <a:extLst>
                    <a:ext uri="{9D8B030D-6E8A-4147-A177-3AD203B41FA5}">
                      <a16:colId xmlns:a16="http://schemas.microsoft.com/office/drawing/2014/main" val="215723362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Sign Bit</a:t>
                      </a:r>
                      <a:endParaRPr lang="ko-KR" alt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Integer part</a:t>
                      </a:r>
                    </a:p>
                    <a:p>
                      <a:pPr algn="ctr" latinLnBrk="1"/>
                      <a:r>
                        <a:rPr lang="en-US" altLang="ko-KR" dirty="0"/>
                        <a:t>(3 bits)</a:t>
                      </a:r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gridSpan="12"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Fractional Part</a:t>
                      </a:r>
                    </a:p>
                    <a:p>
                      <a:pPr algn="ctr" latinLnBrk="1"/>
                      <a:r>
                        <a:rPr lang="en-US" altLang="ko-KR" dirty="0"/>
                        <a:t>(12 bits)</a:t>
                      </a:r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2088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7965181"/>
                  </a:ext>
                </a:extLst>
              </a:tr>
            </a:tbl>
          </a:graphicData>
        </a:graphic>
      </p:graphicFrame>
      <p:pic>
        <p:nvPicPr>
          <p:cNvPr id="5" name="그림 4">
            <a:extLst>
              <a:ext uri="{FF2B5EF4-FFF2-40B4-BE49-F238E27FC236}">
                <a16:creationId xmlns:a16="http://schemas.microsoft.com/office/drawing/2014/main" id="{26876FF2-930F-2991-EF20-300308D2C7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82586"/>
            <a:ext cx="12192000" cy="49279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3AC491E7-B344-EC37-796F-EA55D8B31DBE}"/>
                  </a:ext>
                </a:extLst>
              </p:cNvPr>
              <p:cNvSpPr txBox="1"/>
              <p:nvPr/>
            </p:nvSpPr>
            <p:spPr>
              <a:xfrm>
                <a:off x="6096000" y="1775376"/>
                <a:ext cx="518795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ko-KR" b="0" i="1" smtClean="0">
                        <a:latin typeface="Cambria Math" panose="02040503050406030204" pitchFamily="18" charset="0"/>
                      </a:rPr>
                      <m:t>≈</m:t>
                    </m:r>
                    <m:sSup>
                      <m:sSupPr>
                        <m:ctrlPr>
                          <a:rPr lang="en-US" altLang="ko-KR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0.28</m:t>
                        </m:r>
                      </m:e>
                      <m:sup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∘</m:t>
                        </m:r>
                      </m:sup>
                    </m:sSup>
                    <m:r>
                      <a:rPr lang="en-US" altLang="ko-KR" b="0" i="1" smtClean="0">
                        <a:latin typeface="Cambria Math" panose="02040503050406030204" pitchFamily="18" charset="0"/>
                      </a:rPr>
                      <m:t>=0.0048 </m:t>
                    </m:r>
                    <m:r>
                      <m:rPr>
                        <m:sty m:val="p"/>
                      </m:rPr>
                      <a:rPr lang="en-US" altLang="ko-KR" b="0" i="0" smtClean="0">
                        <a:latin typeface="Cambria Math" panose="02040503050406030204" pitchFamily="18" charset="0"/>
                      </a:rPr>
                      <m:t>rad</m:t>
                    </m:r>
                  </m:oMath>
                </a14:m>
                <a:r>
                  <a:rPr lang="en-US" altLang="ko-KR" b="0" dirty="0">
                    <a:latin typeface="KoPub돋움체 Light" panose="02020603020101020101" pitchFamily="18" charset="-127"/>
                    <a:ea typeface="KoPub돋움체 Light" panose="02020603020101020101" pitchFamily="18" charset="-127"/>
                  </a:rPr>
                  <a:t> </a:t>
                </a:r>
              </a:p>
              <a:p>
                <a:r>
                  <a:rPr lang="en-US" altLang="ko-KR" b="0" dirty="0">
                    <a:latin typeface="KoPub돋움체 Light" panose="02020603020101020101" pitchFamily="18" charset="-127"/>
                    <a:ea typeface="KoPub돋움체 Light" panose="02020603020101020101" pitchFamily="18" charset="-127"/>
                  </a:rPr>
                  <a:t>2</a:t>
                </a:r>
                <a:r>
                  <a:rPr lang="en-US" altLang="ko-KR" b="0" baseline="30000" dirty="0">
                    <a:latin typeface="KoPub돋움체 Light" panose="02020603020101020101" pitchFamily="18" charset="-127"/>
                    <a:ea typeface="KoPub돋움체 Light" panose="02020603020101020101" pitchFamily="18" charset="-127"/>
                  </a:rPr>
                  <a:t>-8</a:t>
                </a:r>
                <a:r>
                  <a:rPr lang="en-US" altLang="ko-KR" b="0" dirty="0">
                    <a:latin typeface="KoPub돋움체 Light" panose="02020603020101020101" pitchFamily="18" charset="-127"/>
                    <a:ea typeface="KoPub돋움체 Light" panose="02020603020101020101" pitchFamily="18" charset="-127"/>
                  </a:rPr>
                  <a:t> rad &lt; 0.0048 rad &lt; 2</a:t>
                </a:r>
                <a:r>
                  <a:rPr lang="en-US" altLang="ko-KR" b="0" baseline="30000" dirty="0">
                    <a:latin typeface="KoPub돋움체 Light" panose="02020603020101020101" pitchFamily="18" charset="-127"/>
                    <a:ea typeface="KoPub돋움체 Light" panose="02020603020101020101" pitchFamily="18" charset="-127"/>
                  </a:rPr>
                  <a:t>-7</a:t>
                </a:r>
                <a:r>
                  <a:rPr lang="en-US" altLang="ko-KR" b="0" dirty="0">
                    <a:latin typeface="KoPub돋움체 Light" panose="02020603020101020101" pitchFamily="18" charset="-127"/>
                    <a:ea typeface="KoPub돋움체 Light" panose="02020603020101020101" pitchFamily="18" charset="-127"/>
                  </a:rPr>
                  <a:t> rad</a:t>
                </a:r>
              </a:p>
              <a:p>
                <a:r>
                  <a:rPr lang="ko-KR" altLang="en-US" dirty="0">
                    <a:latin typeface="KoPubWorld돋움체 Bold" panose="00000800000000000000" pitchFamily="2" charset="-127"/>
                    <a:ea typeface="KoPubWorld돋움체 Bold" panose="00000800000000000000" pitchFamily="2" charset="-127"/>
                    <a:cs typeface="KoPubWorld돋움체 Bold" panose="00000800000000000000" pitchFamily="2" charset="-127"/>
                  </a:rPr>
                  <a:t>⇒ </a:t>
                </a:r>
                <a:r>
                  <a:rPr lang="ko-KR" altLang="en-US" dirty="0">
                    <a:latin typeface="KoPub돋움체 Light" panose="02020603020101020101" pitchFamily="18" charset="-127"/>
                    <a:ea typeface="KoPub돋움체 Light" panose="02020603020101020101" pitchFamily="18" charset="-127"/>
                  </a:rPr>
                  <a:t>소수점 이하 자리에 최소 </a:t>
                </a:r>
                <a:r>
                  <a:rPr lang="en-US" altLang="ko-KR" dirty="0">
                    <a:latin typeface="KoPub돋움체 Light" panose="02020603020101020101" pitchFamily="18" charset="-127"/>
                    <a:ea typeface="KoPub돋움체 Light" panose="02020603020101020101" pitchFamily="18" charset="-127"/>
                  </a:rPr>
                  <a:t>8</a:t>
                </a:r>
                <a:r>
                  <a:rPr lang="ko-KR" altLang="en-US" dirty="0">
                    <a:latin typeface="KoPub돋움체 Light" panose="02020603020101020101" pitchFamily="18" charset="-127"/>
                    <a:ea typeface="KoPub돋움체 Light" panose="02020603020101020101" pitchFamily="18" charset="-127"/>
                  </a:rPr>
                  <a:t>자리는 있어야 함</a:t>
                </a:r>
                <a:r>
                  <a:rPr lang="en-US" altLang="ko-KR" dirty="0">
                    <a:latin typeface="KoPub돋움체 Light" panose="02020603020101020101" pitchFamily="18" charset="-127"/>
                    <a:ea typeface="KoPub돋움체 Light" panose="02020603020101020101" pitchFamily="18" charset="-127"/>
                  </a:rPr>
                  <a:t>.</a:t>
                </a: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3AC491E7-B344-EC37-796F-EA55D8B31DB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1775376"/>
                <a:ext cx="5187950" cy="923330"/>
              </a:xfrm>
              <a:prstGeom prst="rect">
                <a:avLst/>
              </a:prstGeom>
              <a:blipFill>
                <a:blip r:embed="rId3"/>
                <a:stretch>
                  <a:fillRect l="-940" b="-10526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>
            <a:extLst>
              <a:ext uri="{FF2B5EF4-FFF2-40B4-BE49-F238E27FC236}">
                <a16:creationId xmlns:a16="http://schemas.microsoft.com/office/drawing/2014/main" id="{473A847B-F578-5A37-531E-935731934E1C}"/>
              </a:ext>
            </a:extLst>
          </p:cNvPr>
          <p:cNvSpPr txBox="1"/>
          <p:nvPr/>
        </p:nvSpPr>
        <p:spPr>
          <a:xfrm>
            <a:off x="571500" y="1962150"/>
            <a:ext cx="48196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>
                <a:latin typeface="KoPub돋움체 Light" panose="02020603020101020101" pitchFamily="18" charset="-127"/>
                <a:ea typeface="KoPub돋움체 Light" panose="02020603020101020101" pitchFamily="18" charset="-127"/>
              </a:rPr>
              <a:t>CORDIC IP core : 16 bit fixed-point </a:t>
            </a:r>
            <a:r>
              <a:rPr lang="ko-KR" altLang="en-US" dirty="0">
                <a:latin typeface="KoPub돋움체 Light" panose="02020603020101020101" pitchFamily="18" charset="-127"/>
                <a:ea typeface="KoPub돋움체 Light" panose="02020603020101020101" pitchFamily="18" charset="-127"/>
              </a:rPr>
              <a:t>방식</a:t>
            </a:r>
            <a:endParaRPr lang="en-US" altLang="ko-KR" dirty="0">
              <a:latin typeface="KoPub돋움체 Light" panose="02020603020101020101" pitchFamily="18" charset="-127"/>
              <a:ea typeface="KoPub돋움체 Light" panose="02020603020101020101" pitchFamily="18" charset="-127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9D4593F-165D-37AF-5126-5F7B04C5879D}"/>
              </a:ext>
            </a:extLst>
          </p:cNvPr>
          <p:cNvSpPr txBox="1"/>
          <p:nvPr/>
        </p:nvSpPr>
        <p:spPr>
          <a:xfrm>
            <a:off x="3789920" y="3059668"/>
            <a:ext cx="46121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따라서 실수 표현에 </a:t>
            </a:r>
            <a:r>
              <a:rPr lang="en-US" altLang="ko-KR" dirty="0"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16bit </a:t>
            </a:r>
            <a:r>
              <a:rPr lang="ko-KR" altLang="en-US" dirty="0"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고정소수점 방식 채택</a:t>
            </a:r>
            <a:r>
              <a:rPr lang="en-US" altLang="ko-KR" dirty="0"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.</a:t>
            </a:r>
            <a:endParaRPr lang="en-US" altLang="ko-KR" b="0" dirty="0">
              <a:latin typeface="KoPub돋움체 Bold" panose="02020603020101020101" pitchFamily="18" charset="-127"/>
              <a:ea typeface="KoPub돋움체 Bold" panose="02020603020101020101" pitchFamily="18" charset="-127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578664F-6102-EF1A-1049-3B5D4EEC0400}"/>
              </a:ext>
            </a:extLst>
          </p:cNvPr>
          <p:cNvSpPr txBox="1"/>
          <p:nvPr/>
        </p:nvSpPr>
        <p:spPr>
          <a:xfrm>
            <a:off x="571500" y="3722914"/>
            <a:ext cx="35314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>
                <a:latin typeface="KoPubWorld돋움체 Bold" panose="00000800000000000000" pitchFamily="2" charset="-127"/>
                <a:ea typeface="KoPubWorld돋움체 Bold" panose="00000800000000000000" pitchFamily="2" charset="-127"/>
                <a:cs typeface="KoPubWorld돋움체 Bold" panose="00000800000000000000" pitchFamily="2" charset="-127"/>
              </a:rPr>
              <a:t>좌표 </a:t>
            </a:r>
            <a:r>
              <a:rPr lang="en-US" altLang="ko-KR" dirty="0">
                <a:latin typeface="KoPubWorld돋움체 Bold" panose="00000800000000000000" pitchFamily="2" charset="-127"/>
                <a:ea typeface="KoPubWorld돋움체 Bold" panose="00000800000000000000" pitchFamily="2" charset="-127"/>
                <a:cs typeface="KoPubWorld돋움체 Bold" panose="00000800000000000000" pitchFamily="2" charset="-127"/>
              </a:rPr>
              <a:t>x, y, z</a:t>
            </a:r>
            <a:r>
              <a:rPr lang="ko-KR" altLang="en-US" dirty="0">
                <a:latin typeface="KoPubWorld돋움체 Bold" panose="00000800000000000000" pitchFamily="2" charset="-127"/>
                <a:ea typeface="KoPubWorld돋움체 Bold" panose="00000800000000000000" pitchFamily="2" charset="-127"/>
                <a:cs typeface="KoPubWorld돋움체 Bold" panose="00000800000000000000" pitchFamily="2" charset="-127"/>
              </a:rPr>
              <a:t>의 표현 </a:t>
            </a:r>
            <a:r>
              <a:rPr lang="en-US" altLang="ko-KR" dirty="0">
                <a:latin typeface="KoPubWorld돋움체 Bold" panose="00000800000000000000" pitchFamily="2" charset="-127"/>
                <a:ea typeface="KoPubWorld돋움체 Bold" panose="00000800000000000000" pitchFamily="2" charset="-127"/>
                <a:cs typeface="KoPubWorld돋움체 Bold" panose="00000800000000000000" pitchFamily="2" charset="-127"/>
              </a:rPr>
              <a:t>(16 bit)</a:t>
            </a:r>
            <a:endParaRPr lang="ko-KR" altLang="en-US" dirty="0">
              <a:latin typeface="KoPubWorld돋움체 Bold" panose="00000800000000000000" pitchFamily="2" charset="-127"/>
              <a:ea typeface="KoPubWorld돋움체 Bold" panose="00000800000000000000" pitchFamily="2" charset="-127"/>
              <a:cs typeface="KoPubWorld돋움체 Bold" panose="00000800000000000000" pitchFamily="2" charset="-127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28BA3C1-029F-78BB-6795-0A476303F7C3}"/>
              </a:ext>
            </a:extLst>
          </p:cNvPr>
          <p:cNvSpPr txBox="1"/>
          <p:nvPr/>
        </p:nvSpPr>
        <p:spPr>
          <a:xfrm>
            <a:off x="571500" y="5390748"/>
            <a:ext cx="35314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>
                <a:latin typeface="KoPubWorld돋움체 Bold" panose="00000800000000000000" pitchFamily="2" charset="-127"/>
                <a:ea typeface="KoPubWorld돋움체 Bold" panose="00000800000000000000" pitchFamily="2" charset="-127"/>
                <a:cs typeface="KoPubWorld돋움체 Bold" panose="00000800000000000000" pitchFamily="2" charset="-127"/>
              </a:rPr>
              <a:t>각도</a:t>
            </a:r>
            <a:r>
              <a:rPr lang="en-US" altLang="ko-KR" dirty="0">
                <a:latin typeface="KoPubWorld돋움체 Bold" panose="00000800000000000000" pitchFamily="2" charset="-127"/>
                <a:ea typeface="KoPubWorld돋움체 Bold" panose="00000800000000000000" pitchFamily="2" charset="-127"/>
                <a:cs typeface="KoPubWorld돋움체 Bold" panose="00000800000000000000" pitchFamily="2" charset="-127"/>
              </a:rPr>
              <a:t> A, B</a:t>
            </a:r>
            <a:r>
              <a:rPr lang="ko-KR" altLang="en-US" dirty="0">
                <a:latin typeface="KoPubWorld돋움체 Bold" panose="00000800000000000000" pitchFamily="2" charset="-127"/>
                <a:ea typeface="KoPubWorld돋움체 Bold" panose="00000800000000000000" pitchFamily="2" charset="-127"/>
                <a:cs typeface="KoPubWorld돋움체 Bold" panose="00000800000000000000" pitchFamily="2" charset="-127"/>
              </a:rPr>
              <a:t>의 표현 </a:t>
            </a:r>
            <a:r>
              <a:rPr lang="en-US" altLang="ko-KR" dirty="0">
                <a:latin typeface="KoPubWorld돋움체 Bold" panose="00000800000000000000" pitchFamily="2" charset="-127"/>
                <a:ea typeface="KoPubWorld돋움체 Bold" panose="00000800000000000000" pitchFamily="2" charset="-127"/>
                <a:cs typeface="KoPubWorld돋움체 Bold" panose="00000800000000000000" pitchFamily="2" charset="-127"/>
              </a:rPr>
              <a:t>(16 bit)</a:t>
            </a:r>
            <a:endParaRPr lang="ko-KR" altLang="en-US" dirty="0">
              <a:latin typeface="KoPubWorld돋움체 Bold" panose="00000800000000000000" pitchFamily="2" charset="-127"/>
              <a:ea typeface="KoPubWorld돋움체 Bold" panose="00000800000000000000" pitchFamily="2" charset="-127"/>
              <a:cs typeface="KoPubWorld돋움체 Bold" panose="00000800000000000000" pitchFamily="2" charset="-127"/>
            </a:endParaRPr>
          </a:p>
        </p:txBody>
      </p:sp>
      <p:graphicFrame>
        <p:nvGraphicFramePr>
          <p:cNvPr id="10" name="표 3">
            <a:extLst>
              <a:ext uri="{FF2B5EF4-FFF2-40B4-BE49-F238E27FC236}">
                <a16:creationId xmlns:a16="http://schemas.microsoft.com/office/drawing/2014/main" id="{27DF40DD-41AF-9323-531F-7E3F4952E49B}"/>
              </a:ext>
            </a:extLst>
          </p:cNvPr>
          <p:cNvGraphicFramePr>
            <a:graphicFrameLocks/>
          </p:cNvGraphicFramePr>
          <p:nvPr/>
        </p:nvGraphicFramePr>
        <p:xfrm>
          <a:off x="571500" y="4236037"/>
          <a:ext cx="11055344" cy="101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0959">
                  <a:extLst>
                    <a:ext uri="{9D8B030D-6E8A-4147-A177-3AD203B41FA5}">
                      <a16:colId xmlns:a16="http://schemas.microsoft.com/office/drawing/2014/main" val="3931946327"/>
                    </a:ext>
                  </a:extLst>
                </a:gridCol>
                <a:gridCol w="690959">
                  <a:extLst>
                    <a:ext uri="{9D8B030D-6E8A-4147-A177-3AD203B41FA5}">
                      <a16:colId xmlns:a16="http://schemas.microsoft.com/office/drawing/2014/main" val="643081342"/>
                    </a:ext>
                  </a:extLst>
                </a:gridCol>
                <a:gridCol w="690959">
                  <a:extLst>
                    <a:ext uri="{9D8B030D-6E8A-4147-A177-3AD203B41FA5}">
                      <a16:colId xmlns:a16="http://schemas.microsoft.com/office/drawing/2014/main" val="1212531218"/>
                    </a:ext>
                  </a:extLst>
                </a:gridCol>
                <a:gridCol w="690959">
                  <a:extLst>
                    <a:ext uri="{9D8B030D-6E8A-4147-A177-3AD203B41FA5}">
                      <a16:colId xmlns:a16="http://schemas.microsoft.com/office/drawing/2014/main" val="2433537343"/>
                    </a:ext>
                  </a:extLst>
                </a:gridCol>
                <a:gridCol w="690959">
                  <a:extLst>
                    <a:ext uri="{9D8B030D-6E8A-4147-A177-3AD203B41FA5}">
                      <a16:colId xmlns:a16="http://schemas.microsoft.com/office/drawing/2014/main" val="2111690824"/>
                    </a:ext>
                  </a:extLst>
                </a:gridCol>
                <a:gridCol w="690959">
                  <a:extLst>
                    <a:ext uri="{9D8B030D-6E8A-4147-A177-3AD203B41FA5}">
                      <a16:colId xmlns:a16="http://schemas.microsoft.com/office/drawing/2014/main" val="3580298825"/>
                    </a:ext>
                  </a:extLst>
                </a:gridCol>
                <a:gridCol w="690959">
                  <a:extLst>
                    <a:ext uri="{9D8B030D-6E8A-4147-A177-3AD203B41FA5}">
                      <a16:colId xmlns:a16="http://schemas.microsoft.com/office/drawing/2014/main" val="2217333182"/>
                    </a:ext>
                  </a:extLst>
                </a:gridCol>
                <a:gridCol w="690959">
                  <a:extLst>
                    <a:ext uri="{9D8B030D-6E8A-4147-A177-3AD203B41FA5}">
                      <a16:colId xmlns:a16="http://schemas.microsoft.com/office/drawing/2014/main" val="695027735"/>
                    </a:ext>
                  </a:extLst>
                </a:gridCol>
                <a:gridCol w="690959">
                  <a:extLst>
                    <a:ext uri="{9D8B030D-6E8A-4147-A177-3AD203B41FA5}">
                      <a16:colId xmlns:a16="http://schemas.microsoft.com/office/drawing/2014/main" val="2413512618"/>
                    </a:ext>
                  </a:extLst>
                </a:gridCol>
                <a:gridCol w="690959">
                  <a:extLst>
                    <a:ext uri="{9D8B030D-6E8A-4147-A177-3AD203B41FA5}">
                      <a16:colId xmlns:a16="http://schemas.microsoft.com/office/drawing/2014/main" val="1051876003"/>
                    </a:ext>
                  </a:extLst>
                </a:gridCol>
                <a:gridCol w="690959">
                  <a:extLst>
                    <a:ext uri="{9D8B030D-6E8A-4147-A177-3AD203B41FA5}">
                      <a16:colId xmlns:a16="http://schemas.microsoft.com/office/drawing/2014/main" val="3262777963"/>
                    </a:ext>
                  </a:extLst>
                </a:gridCol>
                <a:gridCol w="690959">
                  <a:extLst>
                    <a:ext uri="{9D8B030D-6E8A-4147-A177-3AD203B41FA5}">
                      <a16:colId xmlns:a16="http://schemas.microsoft.com/office/drawing/2014/main" val="3649755403"/>
                    </a:ext>
                  </a:extLst>
                </a:gridCol>
                <a:gridCol w="690959">
                  <a:extLst>
                    <a:ext uri="{9D8B030D-6E8A-4147-A177-3AD203B41FA5}">
                      <a16:colId xmlns:a16="http://schemas.microsoft.com/office/drawing/2014/main" val="2449069688"/>
                    </a:ext>
                  </a:extLst>
                </a:gridCol>
                <a:gridCol w="690959">
                  <a:extLst>
                    <a:ext uri="{9D8B030D-6E8A-4147-A177-3AD203B41FA5}">
                      <a16:colId xmlns:a16="http://schemas.microsoft.com/office/drawing/2014/main" val="3991620390"/>
                    </a:ext>
                  </a:extLst>
                </a:gridCol>
                <a:gridCol w="690959">
                  <a:extLst>
                    <a:ext uri="{9D8B030D-6E8A-4147-A177-3AD203B41FA5}">
                      <a16:colId xmlns:a16="http://schemas.microsoft.com/office/drawing/2014/main" val="2556027771"/>
                    </a:ext>
                  </a:extLst>
                </a:gridCol>
                <a:gridCol w="690959">
                  <a:extLst>
                    <a:ext uri="{9D8B030D-6E8A-4147-A177-3AD203B41FA5}">
                      <a16:colId xmlns:a16="http://schemas.microsoft.com/office/drawing/2014/main" val="215723362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Sign Bit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/>
                        <a:t>Integer</a:t>
                      </a:r>
                      <a:r>
                        <a:rPr lang="ko-KR" altLang="en-US" sz="1000" dirty="0"/>
                        <a:t> </a:t>
                      </a:r>
                      <a:r>
                        <a:rPr lang="en-US" altLang="ko-KR" sz="1000" dirty="0"/>
                        <a:t>Part</a:t>
                      </a:r>
                    </a:p>
                    <a:p>
                      <a:pPr algn="ctr" latinLnBrk="1"/>
                      <a:r>
                        <a:rPr lang="en-US" altLang="ko-KR" sz="1000" dirty="0"/>
                        <a:t>(1 bit)</a:t>
                      </a:r>
                      <a:endParaRPr lang="ko-KR" altLang="en-US" sz="1000" dirty="0"/>
                    </a:p>
                  </a:txBody>
                  <a:tcPr/>
                </a:tc>
                <a:tc gridSpan="14"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Fractional Part</a:t>
                      </a:r>
                    </a:p>
                    <a:p>
                      <a:pPr algn="ctr" latinLnBrk="1"/>
                      <a:r>
                        <a:rPr lang="en-US" altLang="ko-KR" dirty="0"/>
                        <a:t>(14 bits)</a:t>
                      </a:r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Fractional Part</a:t>
                      </a:r>
                    </a:p>
                    <a:p>
                      <a:pPr algn="ctr" latinLnBrk="1"/>
                      <a:r>
                        <a:rPr lang="en-US" altLang="ko-KR" dirty="0"/>
                        <a:t>(12 bits)</a:t>
                      </a:r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2088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79651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74385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사다리꼴 4">
            <a:extLst>
              <a:ext uri="{FF2B5EF4-FFF2-40B4-BE49-F238E27FC236}">
                <a16:creationId xmlns:a16="http://schemas.microsoft.com/office/drawing/2014/main" id="{4EAB386E-50A2-0227-6A04-642BC4A1544F}"/>
              </a:ext>
            </a:extLst>
          </p:cNvPr>
          <p:cNvSpPr/>
          <p:nvPr/>
        </p:nvSpPr>
        <p:spPr>
          <a:xfrm rot="16200000">
            <a:off x="1800184" y="1995054"/>
            <a:ext cx="1425039" cy="718457"/>
          </a:xfrm>
          <a:prstGeom prst="trapezoid">
            <a:avLst>
              <a:gd name="adj" fmla="val 49793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6" name="사다리꼴 5">
            <a:extLst>
              <a:ext uri="{FF2B5EF4-FFF2-40B4-BE49-F238E27FC236}">
                <a16:creationId xmlns:a16="http://schemas.microsoft.com/office/drawing/2014/main" id="{843B2A7F-14FF-1847-5D9C-C33AA5F3A4E2}"/>
              </a:ext>
            </a:extLst>
          </p:cNvPr>
          <p:cNvSpPr/>
          <p:nvPr/>
        </p:nvSpPr>
        <p:spPr>
          <a:xfrm rot="16200000">
            <a:off x="1800184" y="3431970"/>
            <a:ext cx="1425039" cy="718457"/>
          </a:xfrm>
          <a:prstGeom prst="trapezoid">
            <a:avLst>
              <a:gd name="adj" fmla="val 49793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사다리꼴 7">
            <a:extLst>
              <a:ext uri="{FF2B5EF4-FFF2-40B4-BE49-F238E27FC236}">
                <a16:creationId xmlns:a16="http://schemas.microsoft.com/office/drawing/2014/main" id="{A9718B53-5CDF-1E55-D3BC-6595FB60407B}"/>
              </a:ext>
            </a:extLst>
          </p:cNvPr>
          <p:cNvSpPr/>
          <p:nvPr/>
        </p:nvSpPr>
        <p:spPr>
          <a:xfrm rot="16200000">
            <a:off x="1800184" y="4868885"/>
            <a:ext cx="1425039" cy="718457"/>
          </a:xfrm>
          <a:prstGeom prst="trapezoid">
            <a:avLst>
              <a:gd name="adj" fmla="val 49793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0" name="직선 연결선 9">
            <a:extLst>
              <a:ext uri="{FF2B5EF4-FFF2-40B4-BE49-F238E27FC236}">
                <a16:creationId xmlns:a16="http://schemas.microsoft.com/office/drawing/2014/main" id="{ECD47F8D-9DEC-5DA2-6D71-CC1F4A5DFBC7}"/>
              </a:ext>
            </a:extLst>
          </p:cNvPr>
          <p:cNvCxnSpPr>
            <a:cxnSpLocks/>
            <a:endCxn id="5" idx="0"/>
          </p:cNvCxnSpPr>
          <p:nvPr/>
        </p:nvCxnSpPr>
        <p:spPr>
          <a:xfrm>
            <a:off x="0" y="2354282"/>
            <a:ext cx="2153475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직선 연결선 10">
            <a:extLst>
              <a:ext uri="{FF2B5EF4-FFF2-40B4-BE49-F238E27FC236}">
                <a16:creationId xmlns:a16="http://schemas.microsoft.com/office/drawing/2014/main" id="{1C001A93-DD73-F843-D654-1692353E3292}"/>
              </a:ext>
            </a:extLst>
          </p:cNvPr>
          <p:cNvCxnSpPr>
            <a:cxnSpLocks/>
          </p:cNvCxnSpPr>
          <p:nvPr/>
        </p:nvCxnSpPr>
        <p:spPr>
          <a:xfrm>
            <a:off x="2871932" y="2361208"/>
            <a:ext cx="3592229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직선 연결선 11">
            <a:extLst>
              <a:ext uri="{FF2B5EF4-FFF2-40B4-BE49-F238E27FC236}">
                <a16:creationId xmlns:a16="http://schemas.microsoft.com/office/drawing/2014/main" id="{F407C702-8F8B-4E36-04CB-FE901D3812A2}"/>
              </a:ext>
            </a:extLst>
          </p:cNvPr>
          <p:cNvCxnSpPr>
            <a:cxnSpLocks/>
            <a:stCxn id="6" idx="2"/>
          </p:cNvCxnSpPr>
          <p:nvPr/>
        </p:nvCxnSpPr>
        <p:spPr>
          <a:xfrm>
            <a:off x="2871932" y="3791198"/>
            <a:ext cx="3592229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직선 연결선 13">
            <a:extLst>
              <a:ext uri="{FF2B5EF4-FFF2-40B4-BE49-F238E27FC236}">
                <a16:creationId xmlns:a16="http://schemas.microsoft.com/office/drawing/2014/main" id="{446F47C8-2DA8-3C87-0241-94E45F1049AF}"/>
              </a:ext>
            </a:extLst>
          </p:cNvPr>
          <p:cNvCxnSpPr>
            <a:cxnSpLocks/>
            <a:endCxn id="6" idx="0"/>
          </p:cNvCxnSpPr>
          <p:nvPr/>
        </p:nvCxnSpPr>
        <p:spPr>
          <a:xfrm>
            <a:off x="0" y="3791198"/>
            <a:ext cx="2153475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직선 연결선 15">
            <a:extLst>
              <a:ext uri="{FF2B5EF4-FFF2-40B4-BE49-F238E27FC236}">
                <a16:creationId xmlns:a16="http://schemas.microsoft.com/office/drawing/2014/main" id="{BE48CD4D-350D-6284-666E-ABBEA705EF33}"/>
              </a:ext>
            </a:extLst>
          </p:cNvPr>
          <p:cNvCxnSpPr>
            <a:cxnSpLocks/>
            <a:endCxn id="8" idx="0"/>
          </p:cNvCxnSpPr>
          <p:nvPr/>
        </p:nvCxnSpPr>
        <p:spPr>
          <a:xfrm flipV="1">
            <a:off x="0" y="5228113"/>
            <a:ext cx="2153475" cy="6928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직선 연결선 17">
            <a:extLst>
              <a:ext uri="{FF2B5EF4-FFF2-40B4-BE49-F238E27FC236}">
                <a16:creationId xmlns:a16="http://schemas.microsoft.com/office/drawing/2014/main" id="{145CF57C-7374-F00F-17CF-F2329E26D7F3}"/>
              </a:ext>
            </a:extLst>
          </p:cNvPr>
          <p:cNvCxnSpPr>
            <a:cxnSpLocks/>
            <a:stCxn id="8" idx="2"/>
            <a:endCxn id="62" idx="1"/>
          </p:cNvCxnSpPr>
          <p:nvPr/>
        </p:nvCxnSpPr>
        <p:spPr>
          <a:xfrm flipV="1">
            <a:off x="2871932" y="5223718"/>
            <a:ext cx="717409" cy="4395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직선 연결선 19">
            <a:extLst>
              <a:ext uri="{FF2B5EF4-FFF2-40B4-BE49-F238E27FC236}">
                <a16:creationId xmlns:a16="http://schemas.microsoft.com/office/drawing/2014/main" id="{3120661C-8EA1-90E6-0BBD-553A2BAD94A0}"/>
              </a:ext>
            </a:extLst>
          </p:cNvPr>
          <p:cNvCxnSpPr>
            <a:cxnSpLocks/>
          </p:cNvCxnSpPr>
          <p:nvPr/>
        </p:nvCxnSpPr>
        <p:spPr>
          <a:xfrm flipV="1">
            <a:off x="2512703" y="1640710"/>
            <a:ext cx="0" cy="196685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직선 연결선 28">
            <a:extLst>
              <a:ext uri="{FF2B5EF4-FFF2-40B4-BE49-F238E27FC236}">
                <a16:creationId xmlns:a16="http://schemas.microsoft.com/office/drawing/2014/main" id="{87EFF32E-635E-16A2-54A3-401C21256321}"/>
              </a:ext>
            </a:extLst>
          </p:cNvPr>
          <p:cNvCxnSpPr>
            <a:cxnSpLocks/>
          </p:cNvCxnSpPr>
          <p:nvPr/>
        </p:nvCxnSpPr>
        <p:spPr>
          <a:xfrm flipH="1">
            <a:off x="1791605" y="1640710"/>
            <a:ext cx="723740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직선 연결선 31">
            <a:extLst>
              <a:ext uri="{FF2B5EF4-FFF2-40B4-BE49-F238E27FC236}">
                <a16:creationId xmlns:a16="http://schemas.microsoft.com/office/drawing/2014/main" id="{B855ED77-B097-ED00-5FFD-7E9AC47A267F}"/>
              </a:ext>
            </a:extLst>
          </p:cNvPr>
          <p:cNvCxnSpPr>
            <a:cxnSpLocks/>
          </p:cNvCxnSpPr>
          <p:nvPr/>
        </p:nvCxnSpPr>
        <p:spPr>
          <a:xfrm>
            <a:off x="1789793" y="1251134"/>
            <a:ext cx="0" cy="3259512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직선 연결선 37">
            <a:extLst>
              <a:ext uri="{FF2B5EF4-FFF2-40B4-BE49-F238E27FC236}">
                <a16:creationId xmlns:a16="http://schemas.microsoft.com/office/drawing/2014/main" id="{DEE0D2CB-B740-77FB-BF2F-7C3227B1CA32}"/>
              </a:ext>
            </a:extLst>
          </p:cNvPr>
          <p:cNvCxnSpPr>
            <a:cxnSpLocks/>
          </p:cNvCxnSpPr>
          <p:nvPr/>
        </p:nvCxnSpPr>
        <p:spPr>
          <a:xfrm flipH="1">
            <a:off x="1789793" y="3066802"/>
            <a:ext cx="722910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직선 연결선 40">
            <a:extLst>
              <a:ext uri="{FF2B5EF4-FFF2-40B4-BE49-F238E27FC236}">
                <a16:creationId xmlns:a16="http://schemas.microsoft.com/office/drawing/2014/main" id="{1E711BB5-A3D2-B16E-5101-61B67E81A9F6}"/>
              </a:ext>
            </a:extLst>
          </p:cNvPr>
          <p:cNvCxnSpPr>
            <a:cxnSpLocks/>
            <a:stCxn id="6" idx="3"/>
          </p:cNvCxnSpPr>
          <p:nvPr/>
        </p:nvCxnSpPr>
        <p:spPr>
          <a:xfrm flipV="1">
            <a:off x="2512704" y="3054926"/>
            <a:ext cx="0" cy="202624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" name="직선 연결선 45">
            <a:extLst>
              <a:ext uri="{FF2B5EF4-FFF2-40B4-BE49-F238E27FC236}">
                <a16:creationId xmlns:a16="http://schemas.microsoft.com/office/drawing/2014/main" id="{6E36D987-C49D-E3BD-127E-4FFA25128137}"/>
              </a:ext>
            </a:extLst>
          </p:cNvPr>
          <p:cNvCxnSpPr>
            <a:cxnSpLocks/>
          </p:cNvCxnSpPr>
          <p:nvPr/>
        </p:nvCxnSpPr>
        <p:spPr>
          <a:xfrm flipH="1">
            <a:off x="1789793" y="4492832"/>
            <a:ext cx="722910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직선 연결선 46">
            <a:extLst>
              <a:ext uri="{FF2B5EF4-FFF2-40B4-BE49-F238E27FC236}">
                <a16:creationId xmlns:a16="http://schemas.microsoft.com/office/drawing/2014/main" id="{F8C2204F-1D5A-19AB-8F75-A95D5E62E4B2}"/>
              </a:ext>
            </a:extLst>
          </p:cNvPr>
          <p:cNvCxnSpPr>
            <a:cxnSpLocks/>
            <a:stCxn id="8" idx="3"/>
          </p:cNvCxnSpPr>
          <p:nvPr/>
        </p:nvCxnSpPr>
        <p:spPr>
          <a:xfrm flipV="1">
            <a:off x="2512704" y="4480956"/>
            <a:ext cx="0" cy="213509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3" name="TextBox 52">
            <a:extLst>
              <a:ext uri="{FF2B5EF4-FFF2-40B4-BE49-F238E27FC236}">
                <a16:creationId xmlns:a16="http://schemas.microsoft.com/office/drawing/2014/main" id="{EAAA7A58-E041-BCCF-BEB3-9754F638B58B}"/>
              </a:ext>
            </a:extLst>
          </p:cNvPr>
          <p:cNvSpPr txBox="1"/>
          <p:nvPr/>
        </p:nvSpPr>
        <p:spPr>
          <a:xfrm>
            <a:off x="1651412" y="900785"/>
            <a:ext cx="9752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dirty="0">
                <a:latin typeface="Univers Light" panose="00000400000000000000" pitchFamily="2" charset="0"/>
                <a:ea typeface="CMU Serif" panose="02000603000000000000" pitchFamily="2" charset="0"/>
                <a:cs typeface="CMU Serif" panose="02000603000000000000" pitchFamily="2" charset="0"/>
              </a:rPr>
              <a:t>S[3:0]</a:t>
            </a:r>
            <a:endParaRPr lang="ko-KR" altLang="en-US" dirty="0">
              <a:latin typeface="Univers Light" panose="00000400000000000000" pitchFamily="2" charset="0"/>
              <a:cs typeface="CMU Serif" panose="02000603000000000000" pitchFamily="2" charset="0"/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10F26838-A166-A4B3-5D3F-549A1BB59983}"/>
              </a:ext>
            </a:extLst>
          </p:cNvPr>
          <p:cNvSpPr txBox="1"/>
          <p:nvPr/>
        </p:nvSpPr>
        <p:spPr>
          <a:xfrm>
            <a:off x="134341" y="1420122"/>
            <a:ext cx="163879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dirty="0">
                <a:latin typeface="Univers Condensed Light" panose="020B0306020202040204" pitchFamily="34" charset="0"/>
                <a:ea typeface="CMU Serif" panose="02000603000000000000" pitchFamily="2" charset="0"/>
                <a:cs typeface="CMU Serif" panose="02000603000000000000" pitchFamily="2" charset="0"/>
              </a:rPr>
              <a:t>Coordinate X</a:t>
            </a:r>
          </a:p>
          <a:p>
            <a:pPr algn="ctr"/>
            <a:r>
              <a:rPr lang="en-US" altLang="ko-KR" sz="1200" dirty="0">
                <a:latin typeface="Univers Condensed Light" panose="020B0306020202040204" pitchFamily="34" charset="0"/>
                <a:ea typeface="CMU Serif" panose="02000603000000000000" pitchFamily="2" charset="0"/>
                <a:cs typeface="CMU Serif" panose="02000603000000000000" pitchFamily="2" charset="0"/>
              </a:rPr>
              <a:t>16 bits serial</a:t>
            </a:r>
          </a:p>
          <a:p>
            <a:pPr algn="ctr"/>
            <a:r>
              <a:rPr lang="en-US" altLang="ko-KR" sz="1200" dirty="0">
                <a:latin typeface="Univers Condensed Light" panose="020B0306020202040204" pitchFamily="34" charset="0"/>
                <a:ea typeface="CMU Serif" panose="02000603000000000000" pitchFamily="2" charset="0"/>
                <a:cs typeface="CMU Serif" panose="02000603000000000000" pitchFamily="2" charset="0"/>
              </a:rPr>
              <a:t>Fixed-point num</a:t>
            </a:r>
            <a:endParaRPr lang="ko-KR" altLang="en-US" sz="1200" dirty="0">
              <a:latin typeface="Univers Condensed Light" panose="020B0306020202040204" pitchFamily="34" charset="0"/>
              <a:cs typeface="CMU Serif" panose="02000603000000000000" pitchFamily="2" charset="0"/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B37FBDCF-DD16-5A8D-0141-9B0F1AADFD44}"/>
              </a:ext>
            </a:extLst>
          </p:cNvPr>
          <p:cNvSpPr txBox="1"/>
          <p:nvPr/>
        </p:nvSpPr>
        <p:spPr>
          <a:xfrm>
            <a:off x="143989" y="2868938"/>
            <a:ext cx="163879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dirty="0">
                <a:latin typeface="Univers Condensed Light" panose="020B0306020202040204" pitchFamily="34" charset="0"/>
                <a:ea typeface="CMU Serif" panose="02000603000000000000" pitchFamily="2" charset="0"/>
                <a:cs typeface="CMU Serif" panose="02000603000000000000" pitchFamily="2" charset="0"/>
              </a:rPr>
              <a:t>Coordinate Y</a:t>
            </a:r>
          </a:p>
          <a:p>
            <a:pPr algn="ctr"/>
            <a:r>
              <a:rPr lang="en-US" altLang="ko-KR" sz="1200" dirty="0">
                <a:latin typeface="Univers Condensed Light" panose="020B0306020202040204" pitchFamily="34" charset="0"/>
                <a:ea typeface="CMU Serif" panose="02000603000000000000" pitchFamily="2" charset="0"/>
                <a:cs typeface="CMU Serif" panose="02000603000000000000" pitchFamily="2" charset="0"/>
              </a:rPr>
              <a:t>16 bits serial</a:t>
            </a:r>
          </a:p>
          <a:p>
            <a:pPr algn="ctr"/>
            <a:r>
              <a:rPr lang="en-US" altLang="ko-KR" sz="1200" dirty="0">
                <a:latin typeface="Univers Condensed Light" panose="020B0306020202040204" pitchFamily="34" charset="0"/>
                <a:ea typeface="CMU Serif" panose="02000603000000000000" pitchFamily="2" charset="0"/>
                <a:cs typeface="CMU Serif" panose="02000603000000000000" pitchFamily="2" charset="0"/>
              </a:rPr>
              <a:t>Fixed-point num</a:t>
            </a:r>
            <a:endParaRPr lang="ko-KR" altLang="en-US" sz="1200" dirty="0">
              <a:latin typeface="Univers Condensed Light" panose="020B0306020202040204" pitchFamily="34" charset="0"/>
              <a:cs typeface="CMU Serif" panose="02000603000000000000" pitchFamily="2" charset="0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52A69923-DFBD-F239-5EB2-5DC39E485233}"/>
              </a:ext>
            </a:extLst>
          </p:cNvPr>
          <p:cNvSpPr txBox="1"/>
          <p:nvPr/>
        </p:nvSpPr>
        <p:spPr>
          <a:xfrm>
            <a:off x="150999" y="4478455"/>
            <a:ext cx="163879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dirty="0">
                <a:latin typeface="Univers Condensed Light" panose="020B0306020202040204" pitchFamily="34" charset="0"/>
                <a:ea typeface="CMU Serif" panose="02000603000000000000" pitchFamily="2" charset="0"/>
                <a:cs typeface="CMU Serif" panose="02000603000000000000" pitchFamily="2" charset="0"/>
              </a:rPr>
              <a:t>Coordinate Z</a:t>
            </a:r>
          </a:p>
          <a:p>
            <a:pPr algn="ctr"/>
            <a:r>
              <a:rPr lang="en-US" altLang="ko-KR" sz="1200" dirty="0">
                <a:latin typeface="Univers Condensed Light" panose="020B0306020202040204" pitchFamily="34" charset="0"/>
                <a:ea typeface="CMU Serif" panose="02000603000000000000" pitchFamily="2" charset="0"/>
                <a:cs typeface="CMU Serif" panose="02000603000000000000" pitchFamily="2" charset="0"/>
              </a:rPr>
              <a:t>16 bits serial</a:t>
            </a:r>
          </a:p>
          <a:p>
            <a:pPr algn="ctr"/>
            <a:r>
              <a:rPr lang="en-US" altLang="ko-KR" sz="1200" dirty="0">
                <a:latin typeface="Univers Condensed Light" panose="020B0306020202040204" pitchFamily="34" charset="0"/>
                <a:ea typeface="CMU Serif" panose="02000603000000000000" pitchFamily="2" charset="0"/>
                <a:cs typeface="CMU Serif" panose="02000603000000000000" pitchFamily="2" charset="0"/>
              </a:rPr>
              <a:t>Fixed-point num</a:t>
            </a:r>
            <a:endParaRPr lang="ko-KR" altLang="en-US" sz="1200" dirty="0">
              <a:latin typeface="Univers Condensed Light" panose="020B0306020202040204" pitchFamily="34" charset="0"/>
              <a:cs typeface="CMU Serif" panose="02000603000000000000" pitchFamily="2" charset="0"/>
            </a:endParaRPr>
          </a:p>
        </p:txBody>
      </p:sp>
      <p:sp>
        <p:nvSpPr>
          <p:cNvPr id="62" name="직사각형 61">
            <a:extLst>
              <a:ext uri="{FF2B5EF4-FFF2-40B4-BE49-F238E27FC236}">
                <a16:creationId xmlns:a16="http://schemas.microsoft.com/office/drawing/2014/main" id="{B2AF5852-6CA4-3EF9-9AE8-E8BE782455D0}"/>
              </a:ext>
            </a:extLst>
          </p:cNvPr>
          <p:cNvSpPr/>
          <p:nvPr/>
        </p:nvSpPr>
        <p:spPr>
          <a:xfrm>
            <a:off x="3589341" y="4503718"/>
            <a:ext cx="1440000" cy="144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latin typeface="CMU Serif" panose="02000603000000000000" pitchFamily="2" charset="0"/>
                <a:ea typeface="CMU Serif" panose="02000603000000000000" pitchFamily="2" charset="0"/>
                <a:cs typeface="CMU Serif" panose="02000603000000000000" pitchFamily="2" charset="0"/>
              </a:rPr>
              <a:t>16 bits</a:t>
            </a:r>
          </a:p>
          <a:p>
            <a:pPr algn="ctr"/>
            <a:r>
              <a:rPr lang="en-US" altLang="ko-KR" dirty="0">
                <a:latin typeface="CMU Serif" panose="02000603000000000000" pitchFamily="2" charset="0"/>
                <a:ea typeface="CMU Serif" panose="02000603000000000000" pitchFamily="2" charset="0"/>
                <a:cs typeface="CMU Serif" panose="02000603000000000000" pitchFamily="2" charset="0"/>
              </a:rPr>
              <a:t>Full-adder</a:t>
            </a:r>
            <a:endParaRPr lang="ko-KR" altLang="en-US" dirty="0">
              <a:latin typeface="CMU Serif" panose="02000603000000000000" pitchFamily="2" charset="0"/>
              <a:cs typeface="CMU Serif" panose="02000603000000000000" pitchFamily="2" charset="0"/>
            </a:endParaRPr>
          </a:p>
        </p:txBody>
      </p:sp>
      <p:cxnSp>
        <p:nvCxnSpPr>
          <p:cNvPr id="69" name="직선 연결선 68">
            <a:extLst>
              <a:ext uri="{FF2B5EF4-FFF2-40B4-BE49-F238E27FC236}">
                <a16:creationId xmlns:a16="http://schemas.microsoft.com/office/drawing/2014/main" id="{79FADAEA-EC04-CFB0-5FCF-B438E84751C3}"/>
              </a:ext>
            </a:extLst>
          </p:cNvPr>
          <p:cNvCxnSpPr>
            <a:cxnSpLocks/>
          </p:cNvCxnSpPr>
          <p:nvPr/>
        </p:nvCxnSpPr>
        <p:spPr>
          <a:xfrm>
            <a:off x="5037202" y="5221189"/>
            <a:ext cx="1426959" cy="6924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4" name="TextBox 73">
            <a:extLst>
              <a:ext uri="{FF2B5EF4-FFF2-40B4-BE49-F238E27FC236}">
                <a16:creationId xmlns:a16="http://schemas.microsoft.com/office/drawing/2014/main" id="{1ED7BC10-457C-6301-750C-EA3C66FC99B7}"/>
              </a:ext>
            </a:extLst>
          </p:cNvPr>
          <p:cNvSpPr txBox="1"/>
          <p:nvPr/>
        </p:nvSpPr>
        <p:spPr>
          <a:xfrm>
            <a:off x="2151992" y="2214749"/>
            <a:ext cx="71845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 err="1">
                <a:latin typeface="CMU Serif" panose="02000603000000000000" pitchFamily="2" charset="0"/>
                <a:ea typeface="CMU Serif" panose="02000603000000000000" pitchFamily="2" charset="0"/>
                <a:cs typeface="CMU Serif" panose="02000603000000000000" pitchFamily="2" charset="0"/>
              </a:rPr>
              <a:t>Demux</a:t>
            </a:r>
            <a:endParaRPr lang="ko-KR" altLang="en-US" sz="1200" dirty="0">
              <a:latin typeface="CMU Serif" panose="02000603000000000000" pitchFamily="2" charset="0"/>
              <a:cs typeface="CMU Serif" panose="02000603000000000000" pitchFamily="2" charset="0"/>
            </a:endParaRP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48D17606-CB16-D61A-4F1D-0FD36A72FC48}"/>
              </a:ext>
            </a:extLst>
          </p:cNvPr>
          <p:cNvSpPr txBox="1"/>
          <p:nvPr/>
        </p:nvSpPr>
        <p:spPr>
          <a:xfrm>
            <a:off x="2146054" y="3643472"/>
            <a:ext cx="71845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 err="1">
                <a:latin typeface="CMU Serif" panose="02000603000000000000" pitchFamily="2" charset="0"/>
                <a:ea typeface="CMU Serif" panose="02000603000000000000" pitchFamily="2" charset="0"/>
                <a:cs typeface="CMU Serif" panose="02000603000000000000" pitchFamily="2" charset="0"/>
              </a:rPr>
              <a:t>Demux</a:t>
            </a:r>
            <a:endParaRPr lang="ko-KR" altLang="en-US" sz="1200" dirty="0">
              <a:latin typeface="CMU Serif" panose="02000603000000000000" pitchFamily="2" charset="0"/>
              <a:cs typeface="CMU Serif" panose="02000603000000000000" pitchFamily="2" charset="0"/>
            </a:endParaRP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0B1EB373-A6FE-AA92-96D5-E596EF28488E}"/>
              </a:ext>
            </a:extLst>
          </p:cNvPr>
          <p:cNvSpPr txBox="1"/>
          <p:nvPr/>
        </p:nvSpPr>
        <p:spPr>
          <a:xfrm>
            <a:off x="2151552" y="5093758"/>
            <a:ext cx="71845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 err="1">
                <a:latin typeface="CMU Serif" panose="02000603000000000000" pitchFamily="2" charset="0"/>
                <a:ea typeface="CMU Serif" panose="02000603000000000000" pitchFamily="2" charset="0"/>
                <a:cs typeface="CMU Serif" panose="02000603000000000000" pitchFamily="2" charset="0"/>
              </a:rPr>
              <a:t>Demux</a:t>
            </a:r>
            <a:endParaRPr lang="ko-KR" altLang="en-US" sz="1200" dirty="0">
              <a:latin typeface="CMU Serif" panose="02000603000000000000" pitchFamily="2" charset="0"/>
              <a:cs typeface="CMU Serif" panose="02000603000000000000" pitchFamily="2" charset="0"/>
            </a:endParaRP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342F2AD3-59E2-6214-8C50-CC7DC856B1C5}"/>
              </a:ext>
            </a:extLst>
          </p:cNvPr>
          <p:cNvSpPr txBox="1"/>
          <p:nvPr/>
        </p:nvSpPr>
        <p:spPr>
          <a:xfrm>
            <a:off x="4926587" y="5296157"/>
            <a:ext cx="163879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dirty="0">
                <a:latin typeface="Univers Condensed Light" panose="020B0306020202040204" pitchFamily="34" charset="0"/>
                <a:ea typeface="CMU Serif" panose="02000603000000000000" pitchFamily="2" charset="0"/>
                <a:cs typeface="CMU Serif" panose="02000603000000000000" pitchFamily="2" charset="0"/>
              </a:rPr>
              <a:t>Coordinate Z</a:t>
            </a:r>
            <a:r>
              <a:rPr lang="en-US" altLang="ko-KR" baseline="-25000" dirty="0">
                <a:latin typeface="Univers Condensed Light" panose="020B0306020202040204" pitchFamily="34" charset="0"/>
                <a:ea typeface="CMU Serif" panose="02000603000000000000" pitchFamily="2" charset="0"/>
                <a:cs typeface="CMU Serif" panose="02000603000000000000" pitchFamily="2" charset="0"/>
              </a:rPr>
              <a:t>m</a:t>
            </a:r>
          </a:p>
          <a:p>
            <a:pPr algn="ctr"/>
            <a:r>
              <a:rPr lang="en-US" altLang="ko-KR" baseline="-25000" dirty="0">
                <a:latin typeface="Univers Condensed Light" panose="020B0306020202040204" pitchFamily="34" charset="0"/>
                <a:ea typeface="CMU Serif" panose="02000603000000000000" pitchFamily="2" charset="0"/>
                <a:cs typeface="CMU Serif" panose="02000603000000000000" pitchFamily="2" charset="0"/>
              </a:rPr>
              <a:t>16 bits bus / fixed-point</a:t>
            </a:r>
            <a:endParaRPr lang="ko-KR" altLang="en-US" baseline="-25000" dirty="0">
              <a:latin typeface="Univers Condensed Light" panose="020B0306020202040204" pitchFamily="34" charset="0"/>
              <a:cs typeface="CMU Serif" panose="02000603000000000000" pitchFamily="2" charset="0"/>
            </a:endParaRP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C9E7882B-91D0-5CF8-FE9B-126BB465D66A}"/>
              </a:ext>
            </a:extLst>
          </p:cNvPr>
          <p:cNvSpPr txBox="1"/>
          <p:nvPr/>
        </p:nvSpPr>
        <p:spPr>
          <a:xfrm>
            <a:off x="4927353" y="3866167"/>
            <a:ext cx="163879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dirty="0">
                <a:latin typeface="Univers Condensed Light" panose="020B0306020202040204" pitchFamily="34" charset="0"/>
                <a:ea typeface="CMU Serif" panose="02000603000000000000" pitchFamily="2" charset="0"/>
                <a:cs typeface="CMU Serif" panose="02000603000000000000" pitchFamily="2" charset="0"/>
              </a:rPr>
              <a:t>Coordinate Y</a:t>
            </a:r>
            <a:endParaRPr lang="en-US" altLang="ko-KR" baseline="-25000" dirty="0">
              <a:latin typeface="Univers Condensed Light" panose="020B0306020202040204" pitchFamily="34" charset="0"/>
              <a:ea typeface="CMU Serif" panose="02000603000000000000" pitchFamily="2" charset="0"/>
              <a:cs typeface="CMU Serif" panose="02000603000000000000" pitchFamily="2" charset="0"/>
            </a:endParaRPr>
          </a:p>
          <a:p>
            <a:pPr algn="ctr"/>
            <a:r>
              <a:rPr lang="en-US" altLang="ko-KR" baseline="-25000" dirty="0">
                <a:latin typeface="Univers Condensed Light" panose="020B0306020202040204" pitchFamily="34" charset="0"/>
                <a:ea typeface="CMU Serif" panose="02000603000000000000" pitchFamily="2" charset="0"/>
                <a:cs typeface="CMU Serif" panose="02000603000000000000" pitchFamily="2" charset="0"/>
              </a:rPr>
              <a:t>16 bits bus / fixed-point</a:t>
            </a:r>
            <a:endParaRPr lang="ko-KR" altLang="en-US" baseline="-25000" dirty="0">
              <a:latin typeface="Univers Condensed Light" panose="020B0306020202040204" pitchFamily="34" charset="0"/>
              <a:cs typeface="CMU Serif" panose="02000603000000000000" pitchFamily="2" charset="0"/>
            </a:endParaRP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4D41F07A-26DD-7795-A7E3-F381EBAE64A6}"/>
              </a:ext>
            </a:extLst>
          </p:cNvPr>
          <p:cNvSpPr txBox="1"/>
          <p:nvPr/>
        </p:nvSpPr>
        <p:spPr>
          <a:xfrm>
            <a:off x="4825367" y="2361208"/>
            <a:ext cx="163879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dirty="0">
                <a:latin typeface="Univers Condensed Light" panose="020B0306020202040204" pitchFamily="34" charset="0"/>
                <a:ea typeface="CMU Serif" panose="02000603000000000000" pitchFamily="2" charset="0"/>
                <a:cs typeface="CMU Serif" panose="02000603000000000000" pitchFamily="2" charset="0"/>
              </a:rPr>
              <a:t>Coordinate X</a:t>
            </a:r>
            <a:endParaRPr lang="en-US" altLang="ko-KR" baseline="-25000" dirty="0">
              <a:latin typeface="Univers Condensed Light" panose="020B0306020202040204" pitchFamily="34" charset="0"/>
              <a:ea typeface="CMU Serif" panose="02000603000000000000" pitchFamily="2" charset="0"/>
              <a:cs typeface="CMU Serif" panose="02000603000000000000" pitchFamily="2" charset="0"/>
            </a:endParaRPr>
          </a:p>
          <a:p>
            <a:pPr algn="ctr"/>
            <a:r>
              <a:rPr lang="en-US" altLang="ko-KR" baseline="-25000" dirty="0">
                <a:latin typeface="Univers Condensed Light" panose="020B0306020202040204" pitchFamily="34" charset="0"/>
                <a:ea typeface="CMU Serif" panose="02000603000000000000" pitchFamily="2" charset="0"/>
                <a:cs typeface="CMU Serif" panose="02000603000000000000" pitchFamily="2" charset="0"/>
              </a:rPr>
              <a:t>16 bits bus / fixed-point</a:t>
            </a:r>
            <a:endParaRPr lang="ko-KR" altLang="en-US" baseline="-25000" dirty="0">
              <a:latin typeface="Univers Condensed Light" panose="020B0306020202040204" pitchFamily="34" charset="0"/>
              <a:cs typeface="CMU Serif" panose="02000603000000000000" pitchFamily="2" charset="0"/>
            </a:endParaRPr>
          </a:p>
        </p:txBody>
      </p:sp>
      <p:sp>
        <p:nvSpPr>
          <p:cNvPr id="84" name="직사각형 83">
            <a:extLst>
              <a:ext uri="{FF2B5EF4-FFF2-40B4-BE49-F238E27FC236}">
                <a16:creationId xmlns:a16="http://schemas.microsoft.com/office/drawing/2014/main" id="{1A2246B9-7597-42C5-27A5-9F92501ED4B4}"/>
              </a:ext>
            </a:extLst>
          </p:cNvPr>
          <p:cNvSpPr/>
          <p:nvPr/>
        </p:nvSpPr>
        <p:spPr>
          <a:xfrm>
            <a:off x="1041400" y="914281"/>
            <a:ext cx="10109200" cy="5390279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1" name="직사각형 90">
            <a:extLst>
              <a:ext uri="{FF2B5EF4-FFF2-40B4-BE49-F238E27FC236}">
                <a16:creationId xmlns:a16="http://schemas.microsoft.com/office/drawing/2014/main" id="{A4FB494E-057C-63DF-A938-EEC7BEAD17CF}"/>
              </a:ext>
            </a:extLst>
          </p:cNvPr>
          <p:cNvSpPr/>
          <p:nvPr/>
        </p:nvSpPr>
        <p:spPr>
          <a:xfrm>
            <a:off x="8996360" y="1987751"/>
            <a:ext cx="2160000" cy="144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latin typeface="CMU Serif" panose="02000603000000000000" pitchFamily="2" charset="0"/>
                <a:ea typeface="CMU Serif" panose="02000603000000000000" pitchFamily="2" charset="0"/>
                <a:cs typeface="CMU Serif" panose="02000603000000000000" pitchFamily="2" charset="0"/>
              </a:rPr>
              <a:t>CORDIC</a:t>
            </a:r>
          </a:p>
          <a:p>
            <a:pPr algn="ctr"/>
            <a:r>
              <a:rPr lang="en-US" altLang="ko-KR" dirty="0">
                <a:latin typeface="CMU Serif" panose="02000603000000000000" pitchFamily="2" charset="0"/>
                <a:ea typeface="CMU Serif" panose="02000603000000000000" pitchFamily="2" charset="0"/>
                <a:cs typeface="CMU Serif" panose="02000603000000000000" pitchFamily="2" charset="0"/>
              </a:rPr>
              <a:t>(IP core arctan)</a:t>
            </a: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9B48D0D5-8484-8450-2769-A2AABA9B4DF2}"/>
              </a:ext>
            </a:extLst>
          </p:cNvPr>
          <p:cNvSpPr txBox="1"/>
          <p:nvPr/>
        </p:nvSpPr>
        <p:spPr>
          <a:xfrm>
            <a:off x="3582990" y="4026457"/>
            <a:ext cx="144786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100" dirty="0">
                <a:latin typeface="Univers Condensed Light" panose="020B0306020202040204" pitchFamily="34" charset="0"/>
              </a:rPr>
              <a:t>16b’0001000000000000</a:t>
            </a:r>
            <a:endParaRPr lang="ko-KR" altLang="en-US" sz="1100" dirty="0">
              <a:latin typeface="Univers Condensed Light" panose="020B0306020202040204" pitchFamily="34" charset="0"/>
            </a:endParaRPr>
          </a:p>
        </p:txBody>
      </p:sp>
      <p:cxnSp>
        <p:nvCxnSpPr>
          <p:cNvPr id="94" name="직선 연결선 93">
            <a:extLst>
              <a:ext uri="{FF2B5EF4-FFF2-40B4-BE49-F238E27FC236}">
                <a16:creationId xmlns:a16="http://schemas.microsoft.com/office/drawing/2014/main" id="{6248A44B-B5E3-3D31-2B99-A2FDA43280D3}"/>
              </a:ext>
            </a:extLst>
          </p:cNvPr>
          <p:cNvCxnSpPr>
            <a:stCxn id="92" idx="2"/>
            <a:endCxn id="62" idx="0"/>
          </p:cNvCxnSpPr>
          <p:nvPr/>
        </p:nvCxnSpPr>
        <p:spPr>
          <a:xfrm>
            <a:off x="4306921" y="4288067"/>
            <a:ext cx="0" cy="215651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7" name="직선 연결선 96">
            <a:extLst>
              <a:ext uri="{FF2B5EF4-FFF2-40B4-BE49-F238E27FC236}">
                <a16:creationId xmlns:a16="http://schemas.microsoft.com/office/drawing/2014/main" id="{0A10BCD9-0CDD-31C8-BD28-CAC9E01A6A89}"/>
              </a:ext>
            </a:extLst>
          </p:cNvPr>
          <p:cNvCxnSpPr>
            <a:cxnSpLocks/>
            <a:stCxn id="91" idx="3"/>
          </p:cNvCxnSpPr>
          <p:nvPr/>
        </p:nvCxnSpPr>
        <p:spPr>
          <a:xfrm>
            <a:off x="11156360" y="2707751"/>
            <a:ext cx="1439883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2" name="TextBox 101">
            <a:extLst>
              <a:ext uri="{FF2B5EF4-FFF2-40B4-BE49-F238E27FC236}">
                <a16:creationId xmlns:a16="http://schemas.microsoft.com/office/drawing/2014/main" id="{3B49D193-8D90-0616-299D-8B71B1DFB995}"/>
              </a:ext>
            </a:extLst>
          </p:cNvPr>
          <p:cNvSpPr txBox="1"/>
          <p:nvPr/>
        </p:nvSpPr>
        <p:spPr>
          <a:xfrm>
            <a:off x="10888270" y="1871602"/>
            <a:ext cx="163879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dirty="0">
                <a:latin typeface="Univers Condensed Light" panose="020B0306020202040204" pitchFamily="34" charset="0"/>
                <a:ea typeface="CMU Serif" panose="02000603000000000000" pitchFamily="2" charset="0"/>
                <a:cs typeface="CMU Serif" panose="02000603000000000000" pitchFamily="2" charset="0"/>
              </a:rPr>
              <a:t>Angle A</a:t>
            </a:r>
            <a:endParaRPr lang="en-US" altLang="ko-KR" baseline="-25000" dirty="0">
              <a:latin typeface="Univers Condensed Light" panose="020B0306020202040204" pitchFamily="34" charset="0"/>
              <a:ea typeface="CMU Serif" panose="02000603000000000000" pitchFamily="2" charset="0"/>
              <a:cs typeface="CMU Serif" panose="02000603000000000000" pitchFamily="2" charset="0"/>
            </a:endParaRPr>
          </a:p>
          <a:p>
            <a:pPr algn="ctr"/>
            <a:r>
              <a:rPr lang="en-US" altLang="ko-KR" baseline="-25000" dirty="0">
                <a:latin typeface="Univers Condensed Light" panose="020B0306020202040204" pitchFamily="34" charset="0"/>
                <a:ea typeface="CMU Serif" panose="02000603000000000000" pitchFamily="2" charset="0"/>
                <a:cs typeface="CMU Serif" panose="02000603000000000000" pitchFamily="2" charset="0"/>
              </a:rPr>
              <a:t>16 bits bus</a:t>
            </a:r>
          </a:p>
          <a:p>
            <a:pPr algn="ctr"/>
            <a:r>
              <a:rPr lang="en-US" altLang="ko-KR" baseline="-25000" dirty="0">
                <a:latin typeface="Univers Condensed Light" panose="020B0306020202040204" pitchFamily="34" charset="0"/>
                <a:ea typeface="CMU Serif" panose="02000603000000000000" pitchFamily="2" charset="0"/>
                <a:cs typeface="CMU Serif" panose="02000603000000000000" pitchFamily="2" charset="0"/>
              </a:rPr>
              <a:t>fixed-point</a:t>
            </a:r>
            <a:endParaRPr lang="ko-KR" altLang="en-US" baseline="-25000" dirty="0">
              <a:latin typeface="Univers Condensed Light" panose="020B0306020202040204" pitchFamily="34" charset="0"/>
              <a:cs typeface="CMU Serif" panose="02000603000000000000" pitchFamily="2" charset="0"/>
            </a:endParaRPr>
          </a:p>
        </p:txBody>
      </p:sp>
      <p:cxnSp>
        <p:nvCxnSpPr>
          <p:cNvPr id="104" name="직선 연결선 103">
            <a:extLst>
              <a:ext uri="{FF2B5EF4-FFF2-40B4-BE49-F238E27FC236}">
                <a16:creationId xmlns:a16="http://schemas.microsoft.com/office/drawing/2014/main" id="{BA1144C6-8E2F-06DC-D834-F8C1B4103ADB}"/>
              </a:ext>
            </a:extLst>
          </p:cNvPr>
          <p:cNvCxnSpPr/>
          <p:nvPr/>
        </p:nvCxnSpPr>
        <p:spPr>
          <a:xfrm flipH="1">
            <a:off x="4583842" y="2186480"/>
            <a:ext cx="180000" cy="3600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5" name="직선 연결선 104">
            <a:extLst>
              <a:ext uri="{FF2B5EF4-FFF2-40B4-BE49-F238E27FC236}">
                <a16:creationId xmlns:a16="http://schemas.microsoft.com/office/drawing/2014/main" id="{98FB97A2-94D8-3376-CAE2-A2802A68C18D}"/>
              </a:ext>
            </a:extLst>
          </p:cNvPr>
          <p:cNvCxnSpPr/>
          <p:nvPr/>
        </p:nvCxnSpPr>
        <p:spPr>
          <a:xfrm flipH="1">
            <a:off x="4570625" y="3586312"/>
            <a:ext cx="180000" cy="3600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6" name="직선 연결선 105">
            <a:extLst>
              <a:ext uri="{FF2B5EF4-FFF2-40B4-BE49-F238E27FC236}">
                <a16:creationId xmlns:a16="http://schemas.microsoft.com/office/drawing/2014/main" id="{C6808617-EA36-5BC1-05EF-D7B725613A8E}"/>
              </a:ext>
            </a:extLst>
          </p:cNvPr>
          <p:cNvCxnSpPr/>
          <p:nvPr/>
        </p:nvCxnSpPr>
        <p:spPr>
          <a:xfrm flipH="1">
            <a:off x="3140111" y="5058126"/>
            <a:ext cx="180000" cy="3600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7" name="직선 연결선 106">
            <a:extLst>
              <a:ext uri="{FF2B5EF4-FFF2-40B4-BE49-F238E27FC236}">
                <a16:creationId xmlns:a16="http://schemas.microsoft.com/office/drawing/2014/main" id="{12CAF2AE-37B1-2822-06B1-978D82A2502A}"/>
              </a:ext>
            </a:extLst>
          </p:cNvPr>
          <p:cNvCxnSpPr/>
          <p:nvPr/>
        </p:nvCxnSpPr>
        <p:spPr>
          <a:xfrm flipH="1">
            <a:off x="5669450" y="5012333"/>
            <a:ext cx="180000" cy="3600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8" name="직사각형 107">
            <a:extLst>
              <a:ext uri="{FF2B5EF4-FFF2-40B4-BE49-F238E27FC236}">
                <a16:creationId xmlns:a16="http://schemas.microsoft.com/office/drawing/2014/main" id="{FCE26620-9570-FD54-1F08-86F8BDC1745F}"/>
              </a:ext>
            </a:extLst>
          </p:cNvPr>
          <p:cNvSpPr/>
          <p:nvPr/>
        </p:nvSpPr>
        <p:spPr>
          <a:xfrm>
            <a:off x="8990601" y="4148000"/>
            <a:ext cx="2160000" cy="144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latin typeface="CMU Serif" panose="02000603000000000000" pitchFamily="2" charset="0"/>
                <a:ea typeface="CMU Serif" panose="02000603000000000000" pitchFamily="2" charset="0"/>
                <a:cs typeface="CMU Serif" panose="02000603000000000000" pitchFamily="2" charset="0"/>
              </a:rPr>
              <a:t>CORDIC</a:t>
            </a:r>
          </a:p>
          <a:p>
            <a:pPr algn="ctr"/>
            <a:r>
              <a:rPr lang="en-US" altLang="ko-KR" dirty="0">
                <a:latin typeface="CMU Serif" panose="02000603000000000000" pitchFamily="2" charset="0"/>
                <a:ea typeface="CMU Serif" panose="02000603000000000000" pitchFamily="2" charset="0"/>
                <a:cs typeface="CMU Serif" panose="02000603000000000000" pitchFamily="2" charset="0"/>
              </a:rPr>
              <a:t>(IP core arctan)</a:t>
            </a:r>
          </a:p>
        </p:txBody>
      </p:sp>
      <p:cxnSp>
        <p:nvCxnSpPr>
          <p:cNvPr id="109" name="직선 연결선 108">
            <a:extLst>
              <a:ext uri="{FF2B5EF4-FFF2-40B4-BE49-F238E27FC236}">
                <a16:creationId xmlns:a16="http://schemas.microsoft.com/office/drawing/2014/main" id="{63063BF3-4FD2-6715-BCA2-04834112544E}"/>
              </a:ext>
            </a:extLst>
          </p:cNvPr>
          <p:cNvCxnSpPr>
            <a:cxnSpLocks/>
          </p:cNvCxnSpPr>
          <p:nvPr/>
        </p:nvCxnSpPr>
        <p:spPr>
          <a:xfrm>
            <a:off x="11145545" y="4868000"/>
            <a:ext cx="1439883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0" name="TextBox 109">
            <a:extLst>
              <a:ext uri="{FF2B5EF4-FFF2-40B4-BE49-F238E27FC236}">
                <a16:creationId xmlns:a16="http://schemas.microsoft.com/office/drawing/2014/main" id="{5C665B7F-5488-4F0D-BA8E-896BD9741B1C}"/>
              </a:ext>
            </a:extLst>
          </p:cNvPr>
          <p:cNvSpPr txBox="1"/>
          <p:nvPr/>
        </p:nvSpPr>
        <p:spPr>
          <a:xfrm>
            <a:off x="10892529" y="4050515"/>
            <a:ext cx="163879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dirty="0">
                <a:latin typeface="Univers Condensed Light" panose="020B0306020202040204" pitchFamily="34" charset="0"/>
                <a:ea typeface="CMU Serif" panose="02000603000000000000" pitchFamily="2" charset="0"/>
                <a:cs typeface="CMU Serif" panose="02000603000000000000" pitchFamily="2" charset="0"/>
              </a:rPr>
              <a:t>Angle B</a:t>
            </a:r>
            <a:endParaRPr lang="en-US" altLang="ko-KR" baseline="-25000" dirty="0">
              <a:latin typeface="Univers Condensed Light" panose="020B0306020202040204" pitchFamily="34" charset="0"/>
              <a:ea typeface="CMU Serif" panose="02000603000000000000" pitchFamily="2" charset="0"/>
              <a:cs typeface="CMU Serif" panose="02000603000000000000" pitchFamily="2" charset="0"/>
            </a:endParaRPr>
          </a:p>
          <a:p>
            <a:pPr algn="ctr"/>
            <a:r>
              <a:rPr lang="en-US" altLang="ko-KR" baseline="-25000" dirty="0">
                <a:latin typeface="Univers Condensed Light" panose="020B0306020202040204" pitchFamily="34" charset="0"/>
                <a:ea typeface="CMU Serif" panose="02000603000000000000" pitchFamily="2" charset="0"/>
                <a:cs typeface="CMU Serif" panose="02000603000000000000" pitchFamily="2" charset="0"/>
              </a:rPr>
              <a:t>16 bits bus</a:t>
            </a:r>
          </a:p>
          <a:p>
            <a:pPr algn="ctr"/>
            <a:r>
              <a:rPr lang="en-US" altLang="ko-KR" baseline="-25000" dirty="0">
                <a:latin typeface="Univers Condensed Light" panose="020B0306020202040204" pitchFamily="34" charset="0"/>
                <a:ea typeface="CMU Serif" panose="02000603000000000000" pitchFamily="2" charset="0"/>
                <a:cs typeface="CMU Serif" panose="02000603000000000000" pitchFamily="2" charset="0"/>
              </a:rPr>
              <a:t>fixed-point</a:t>
            </a:r>
            <a:endParaRPr lang="ko-KR" altLang="en-US" baseline="-25000" dirty="0">
              <a:latin typeface="Univers Condensed Light" panose="020B0306020202040204" pitchFamily="34" charset="0"/>
              <a:cs typeface="CMU Serif" panose="02000603000000000000" pitchFamily="2" charset="0"/>
            </a:endParaRPr>
          </a:p>
        </p:txBody>
      </p:sp>
      <p:sp>
        <p:nvSpPr>
          <p:cNvPr id="118" name="직사각형 117">
            <a:extLst>
              <a:ext uri="{FF2B5EF4-FFF2-40B4-BE49-F238E27FC236}">
                <a16:creationId xmlns:a16="http://schemas.microsoft.com/office/drawing/2014/main" id="{B2A4FDD5-5261-DD2D-991C-88942A49EAF9}"/>
              </a:ext>
            </a:extLst>
          </p:cNvPr>
          <p:cNvSpPr/>
          <p:nvPr/>
        </p:nvSpPr>
        <p:spPr>
          <a:xfrm>
            <a:off x="6464161" y="1987751"/>
            <a:ext cx="1420917" cy="360024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latin typeface="CMU Serif" panose="02000603000000000000" pitchFamily="2" charset="0"/>
                <a:ea typeface="CMU Serif" panose="02000603000000000000" pitchFamily="2" charset="0"/>
                <a:cs typeface="CMU Serif" panose="02000603000000000000" pitchFamily="2" charset="0"/>
              </a:rPr>
              <a:t>The </a:t>
            </a:r>
          </a:p>
          <a:p>
            <a:pPr algn="ctr"/>
            <a:r>
              <a:rPr lang="en-US" altLang="ko-KR" dirty="0">
                <a:latin typeface="CMU Serif" panose="02000603000000000000" pitchFamily="2" charset="0"/>
                <a:ea typeface="CMU Serif" panose="02000603000000000000" pitchFamily="2" charset="0"/>
                <a:cs typeface="CMU Serif" panose="02000603000000000000" pitchFamily="2" charset="0"/>
              </a:rPr>
              <a:t>arithmetic module</a:t>
            </a:r>
          </a:p>
        </p:txBody>
      </p:sp>
      <p:cxnSp>
        <p:nvCxnSpPr>
          <p:cNvPr id="119" name="직선 연결선 118">
            <a:extLst>
              <a:ext uri="{FF2B5EF4-FFF2-40B4-BE49-F238E27FC236}">
                <a16:creationId xmlns:a16="http://schemas.microsoft.com/office/drawing/2014/main" id="{6B521DAC-60ED-185B-B56D-3B948F270A3C}"/>
              </a:ext>
            </a:extLst>
          </p:cNvPr>
          <p:cNvCxnSpPr>
            <a:cxnSpLocks/>
            <a:endCxn id="91" idx="1"/>
          </p:cNvCxnSpPr>
          <p:nvPr/>
        </p:nvCxnSpPr>
        <p:spPr>
          <a:xfrm>
            <a:off x="7885078" y="2707751"/>
            <a:ext cx="1111282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3" name="직선 연결선 122">
            <a:extLst>
              <a:ext uri="{FF2B5EF4-FFF2-40B4-BE49-F238E27FC236}">
                <a16:creationId xmlns:a16="http://schemas.microsoft.com/office/drawing/2014/main" id="{834C5FFD-0EB4-5A8F-0D33-D8E75D853720}"/>
              </a:ext>
            </a:extLst>
          </p:cNvPr>
          <p:cNvCxnSpPr>
            <a:cxnSpLocks/>
            <a:endCxn id="108" idx="1"/>
          </p:cNvCxnSpPr>
          <p:nvPr/>
        </p:nvCxnSpPr>
        <p:spPr>
          <a:xfrm>
            <a:off x="7879319" y="4868000"/>
            <a:ext cx="1111282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0" name="이등변 삼각형 129">
            <a:extLst>
              <a:ext uri="{FF2B5EF4-FFF2-40B4-BE49-F238E27FC236}">
                <a16:creationId xmlns:a16="http://schemas.microsoft.com/office/drawing/2014/main" id="{4BF5FE4B-0EE6-B6C9-5492-7D7F356A9A05}"/>
              </a:ext>
            </a:extLst>
          </p:cNvPr>
          <p:cNvSpPr/>
          <p:nvPr/>
        </p:nvSpPr>
        <p:spPr>
          <a:xfrm rot="10800000">
            <a:off x="5824050" y="914280"/>
            <a:ext cx="544999" cy="438269"/>
          </a:xfrm>
          <a:prstGeom prst="triangl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32" name="직선 연결선 131">
            <a:extLst>
              <a:ext uri="{FF2B5EF4-FFF2-40B4-BE49-F238E27FC236}">
                <a16:creationId xmlns:a16="http://schemas.microsoft.com/office/drawing/2014/main" id="{F1D1DBE7-1CA3-8AB0-4309-F8B46309F328}"/>
              </a:ext>
            </a:extLst>
          </p:cNvPr>
          <p:cNvCxnSpPr>
            <a:stCxn id="130" idx="3"/>
          </p:cNvCxnSpPr>
          <p:nvPr/>
        </p:nvCxnSpPr>
        <p:spPr>
          <a:xfrm flipH="1" flipV="1">
            <a:off x="6096000" y="57150"/>
            <a:ext cx="549" cy="85713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3" name="TextBox 132">
            <a:extLst>
              <a:ext uri="{FF2B5EF4-FFF2-40B4-BE49-F238E27FC236}">
                <a16:creationId xmlns:a16="http://schemas.microsoft.com/office/drawing/2014/main" id="{E256E6D3-7EFD-A129-CF15-DECA37784FCE}"/>
              </a:ext>
            </a:extLst>
          </p:cNvPr>
          <p:cNvSpPr txBox="1"/>
          <p:nvPr/>
        </p:nvSpPr>
        <p:spPr>
          <a:xfrm>
            <a:off x="6096000" y="342900"/>
            <a:ext cx="21711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>
                <a:latin typeface="KoPub돋움체 Light" panose="02020603020101020101" pitchFamily="18" charset="-127"/>
                <a:ea typeface="KoPub돋움체 Light" panose="02020603020101020101" pitchFamily="18" charset="-127"/>
              </a:rPr>
              <a:t>Enable (ON/OFF) from TDL</a:t>
            </a:r>
            <a:endParaRPr lang="ko-KR" altLang="en-US" dirty="0">
              <a:latin typeface="KoPub돋움체 Light" panose="02020603020101020101" pitchFamily="18" charset="-127"/>
              <a:ea typeface="KoPub돋움체 Light" panose="02020603020101020101" pitchFamily="18" charset="-127"/>
            </a:endParaRPr>
          </a:p>
        </p:txBody>
      </p:sp>
      <p:sp>
        <p:nvSpPr>
          <p:cNvPr id="4" name="설명선: 선 3">
            <a:extLst>
              <a:ext uri="{FF2B5EF4-FFF2-40B4-BE49-F238E27FC236}">
                <a16:creationId xmlns:a16="http://schemas.microsoft.com/office/drawing/2014/main" id="{71592A23-FB9D-F934-D345-823EE9239645}"/>
              </a:ext>
            </a:extLst>
          </p:cNvPr>
          <p:cNvSpPr/>
          <p:nvPr/>
        </p:nvSpPr>
        <p:spPr>
          <a:xfrm>
            <a:off x="7083631" y="1640710"/>
            <a:ext cx="2423916" cy="4299922"/>
          </a:xfrm>
          <a:prstGeom prst="borderCallout1">
            <a:avLst>
              <a:gd name="adj1" fmla="val -306"/>
              <a:gd name="adj2" fmla="val 49723"/>
              <a:gd name="adj3" fmla="val -23103"/>
              <a:gd name="adj4" fmla="val 86352"/>
            </a:avLst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FB4BC7B-997A-292B-7E97-8EA3B7F12A63}"/>
              </a:ext>
            </a:extLst>
          </p:cNvPr>
          <p:cNvSpPr txBox="1"/>
          <p:nvPr/>
        </p:nvSpPr>
        <p:spPr>
          <a:xfrm>
            <a:off x="9151288" y="237421"/>
            <a:ext cx="22711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/>
              <a:t>각각의 </a:t>
            </a:r>
            <a:r>
              <a:rPr lang="en-US" altLang="ko-KR" dirty="0"/>
              <a:t>arctan </a:t>
            </a:r>
            <a:r>
              <a:rPr lang="ko-KR" altLang="en-US" dirty="0"/>
              <a:t>함수</a:t>
            </a:r>
            <a:endParaRPr lang="en-US" altLang="ko-KR" dirty="0"/>
          </a:p>
          <a:p>
            <a:r>
              <a:rPr lang="ko-KR" altLang="en-US" dirty="0"/>
              <a:t>내부의 값을 출력</a:t>
            </a:r>
          </a:p>
        </p:txBody>
      </p:sp>
    </p:spTree>
    <p:extLst>
      <p:ext uri="{BB962C8B-B14F-4D97-AF65-F5344CB8AC3E}">
        <p14:creationId xmlns:p14="http://schemas.microsoft.com/office/powerpoint/2010/main" val="1807022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</TotalTime>
  <Words>845</Words>
  <Application>Microsoft Office PowerPoint</Application>
  <PresentationFormat>와이드스크린</PresentationFormat>
  <Paragraphs>147</Paragraphs>
  <Slides>13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13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13</vt:i4>
      </vt:variant>
    </vt:vector>
  </HeadingPairs>
  <TitlesOfParts>
    <vt:vector size="27" baseType="lpstr">
      <vt:lpstr>KoPubWorld돋움체 Bold</vt:lpstr>
      <vt:lpstr>KoPubWorld돋움체 Light</vt:lpstr>
      <vt:lpstr>KoPub돋움체 Bold</vt:lpstr>
      <vt:lpstr>KoPub돋움체 Light</vt:lpstr>
      <vt:lpstr>KoPub바탕체 Light</vt:lpstr>
      <vt:lpstr>맑은 고딕</vt:lpstr>
      <vt:lpstr>Arial</vt:lpstr>
      <vt:lpstr>Cambria Math</vt:lpstr>
      <vt:lpstr>CMU Serif</vt:lpstr>
      <vt:lpstr>SF UI Display Light</vt:lpstr>
      <vt:lpstr>SF UI Display SemBd</vt:lpstr>
      <vt:lpstr>Univers Condensed Light</vt:lpstr>
      <vt:lpstr>Univers Light</vt:lpstr>
      <vt:lpstr>Office 테마</vt:lpstr>
      <vt:lpstr>UFFO-KUGRB</vt:lpstr>
      <vt:lpstr>What we did for half-year?</vt:lpstr>
      <vt:lpstr>Slewing system 설계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Step Motor 회전</vt:lpstr>
      <vt:lpstr>Future Plan</vt:lpstr>
      <vt:lpstr>Future Plan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UFFO-KUGRB</dc:title>
  <dc:creator>김규민[ 학부재학 / 물리학과 ]</dc:creator>
  <cp:lastModifiedBy>김규민[ 학부재학 / 물리학과 ]</cp:lastModifiedBy>
  <cp:revision>1</cp:revision>
  <dcterms:created xsi:type="dcterms:W3CDTF">2023-12-09T00:25:08Z</dcterms:created>
  <dcterms:modified xsi:type="dcterms:W3CDTF">2023-12-09T06:11:10Z</dcterms:modified>
</cp:coreProperties>
</file>