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7" r:id="rId5"/>
    <p:sldId id="259" r:id="rId6"/>
    <p:sldId id="268" r:id="rId7"/>
    <p:sldId id="274" r:id="rId8"/>
    <p:sldId id="270" r:id="rId9"/>
    <p:sldId id="269" r:id="rId10"/>
    <p:sldId id="271" r:id="rId11"/>
    <p:sldId id="275" r:id="rId12"/>
    <p:sldId id="277" r:id="rId13"/>
    <p:sldId id="278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0A584C-D3CA-4EE7-BEBA-7884E0769593}" v="1" dt="2023-12-09T06:11:04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규민[ 학부재학 / 물리학과 ]" userId="b79b3f84-fa68-4f12-bd58-db4e5a2bf022" providerId="ADAL" clId="{4D0A584C-D3CA-4EE7-BEBA-7884E0769593}"/>
    <pc:docChg chg="undo custSel delSld modSld">
      <pc:chgData name="김규민[ 학부재학 / 물리학과 ]" userId="b79b3f84-fa68-4f12-bd58-db4e5a2bf022" providerId="ADAL" clId="{4D0A584C-D3CA-4EE7-BEBA-7884E0769593}" dt="2023-12-09T06:11:04.199" v="751" actId="1076"/>
      <pc:docMkLst>
        <pc:docMk/>
      </pc:docMkLst>
      <pc:sldChg chg="modSp mod">
        <pc:chgData name="김규민[ 학부재학 / 물리학과 ]" userId="b79b3f84-fa68-4f12-bd58-db4e5a2bf022" providerId="ADAL" clId="{4D0A584C-D3CA-4EE7-BEBA-7884E0769593}" dt="2023-12-09T05:23:33.729" v="748" actId="20577"/>
        <pc:sldMkLst>
          <pc:docMk/>
          <pc:sldMk cId="1259812762" sldId="256"/>
        </pc:sldMkLst>
        <pc:spChg chg="mod">
          <ac:chgData name="김규민[ 학부재학 / 물리학과 ]" userId="b79b3f84-fa68-4f12-bd58-db4e5a2bf022" providerId="ADAL" clId="{4D0A584C-D3CA-4EE7-BEBA-7884E0769593}" dt="2023-12-09T05:23:33.729" v="748" actId="20577"/>
          <ac:spMkLst>
            <pc:docMk/>
            <pc:sldMk cId="1259812762" sldId="256"/>
            <ac:spMk id="3" creationId="{F0BC6EC2-238E-F092-59F0-7235C271C578}"/>
          </ac:spMkLst>
        </pc:spChg>
      </pc:sldChg>
      <pc:sldChg chg="modSp mod">
        <pc:chgData name="김규민[ 학부재학 / 물리학과 ]" userId="b79b3f84-fa68-4f12-bd58-db4e5a2bf022" providerId="ADAL" clId="{4D0A584C-D3CA-4EE7-BEBA-7884E0769593}" dt="2023-12-09T06:11:04.199" v="751" actId="1076"/>
        <pc:sldMkLst>
          <pc:docMk/>
          <pc:sldMk cId="2683251051" sldId="257"/>
        </pc:sldMkLst>
        <pc:spChg chg="mod">
          <ac:chgData name="김규민[ 학부재학 / 물리학과 ]" userId="b79b3f84-fa68-4f12-bd58-db4e5a2bf022" providerId="ADAL" clId="{4D0A584C-D3CA-4EE7-BEBA-7884E0769593}" dt="2023-12-09T06:10:59.068" v="750" actId="2711"/>
          <ac:spMkLst>
            <pc:docMk/>
            <pc:sldMk cId="2683251051" sldId="257"/>
            <ac:spMk id="7" creationId="{E90506E4-D8B1-A1AE-3051-DB05188EEACA}"/>
          </ac:spMkLst>
        </pc:spChg>
        <pc:picChg chg="mod">
          <ac:chgData name="김규민[ 학부재학 / 물리학과 ]" userId="b79b3f84-fa68-4f12-bd58-db4e5a2bf022" providerId="ADAL" clId="{4D0A584C-D3CA-4EE7-BEBA-7884E0769593}" dt="2023-12-09T06:11:04.199" v="751" actId="1076"/>
          <ac:picMkLst>
            <pc:docMk/>
            <pc:sldMk cId="2683251051" sldId="257"/>
            <ac:picMk id="1030" creationId="{7346F496-9065-E910-084C-64ED87834AFA}"/>
          </ac:picMkLst>
        </pc:picChg>
      </pc:sldChg>
      <pc:sldChg chg="modSp mod">
        <pc:chgData name="김규민[ 학부재학 / 물리학과 ]" userId="b79b3f84-fa68-4f12-bd58-db4e5a2bf022" providerId="ADAL" clId="{4D0A584C-D3CA-4EE7-BEBA-7884E0769593}" dt="2023-12-09T06:10:51.834" v="749" actId="2711"/>
        <pc:sldMkLst>
          <pc:docMk/>
          <pc:sldMk cId="86507425" sldId="259"/>
        </pc:sldMkLst>
        <pc:spChg chg="mod">
          <ac:chgData name="김규민[ 학부재학 / 물리학과 ]" userId="b79b3f84-fa68-4f12-bd58-db4e5a2bf022" providerId="ADAL" clId="{4D0A584C-D3CA-4EE7-BEBA-7884E0769593}" dt="2023-12-09T06:10:51.834" v="749" actId="2711"/>
          <ac:spMkLst>
            <pc:docMk/>
            <pc:sldMk cId="86507425" sldId="259"/>
            <ac:spMk id="7" creationId="{E90506E4-D8B1-A1AE-3051-DB05188EEACA}"/>
          </ac:spMkLst>
        </pc:spChg>
      </pc:sldChg>
      <pc:sldChg chg="addSp modSp mod">
        <pc:chgData name="김규민[ 학부재학 / 물리학과 ]" userId="b79b3f84-fa68-4f12-bd58-db4e5a2bf022" providerId="ADAL" clId="{4D0A584C-D3CA-4EE7-BEBA-7884E0769593}" dt="2023-12-09T01:25:49.151" v="426" actId="1582"/>
        <pc:sldMkLst>
          <pc:docMk/>
          <pc:sldMk cId="1706706488" sldId="268"/>
        </pc:sldMkLst>
        <pc:spChg chg="add mod">
          <ac:chgData name="김규민[ 학부재학 / 물리학과 ]" userId="b79b3f84-fa68-4f12-bd58-db4e5a2bf022" providerId="ADAL" clId="{4D0A584C-D3CA-4EE7-BEBA-7884E0769593}" dt="2023-12-09T01:25:49.151" v="426" actId="1582"/>
          <ac:spMkLst>
            <pc:docMk/>
            <pc:sldMk cId="1706706488" sldId="268"/>
            <ac:spMk id="6" creationId="{19E144A6-09CF-0049-7B2C-E8B410835B5B}"/>
          </ac:spMkLst>
        </pc:spChg>
      </pc:sldChg>
      <pc:sldChg chg="delSp modSp mod">
        <pc:chgData name="김규민[ 학부재학 / 물리학과 ]" userId="b79b3f84-fa68-4f12-bd58-db4e5a2bf022" providerId="ADAL" clId="{4D0A584C-D3CA-4EE7-BEBA-7884E0769593}" dt="2023-12-09T05:16:30.121" v="737" actId="478"/>
        <pc:sldMkLst>
          <pc:docMk/>
          <pc:sldMk cId="576287185" sldId="274"/>
        </pc:sldMkLst>
        <pc:spChg chg="del">
          <ac:chgData name="김규민[ 학부재학 / 물리학과 ]" userId="b79b3f84-fa68-4f12-bd58-db4e5a2bf022" providerId="ADAL" clId="{4D0A584C-D3CA-4EE7-BEBA-7884E0769593}" dt="2023-12-09T05:16:30.121" v="737" actId="478"/>
          <ac:spMkLst>
            <pc:docMk/>
            <pc:sldMk cId="576287185" sldId="274"/>
            <ac:spMk id="4" creationId="{3D05D9F5-CD20-A7E4-05E6-A5424DA57D01}"/>
          </ac:spMkLst>
        </pc:spChg>
        <pc:spChg chg="mod">
          <ac:chgData name="김규민[ 학부재학 / 물리학과 ]" userId="b79b3f84-fa68-4f12-bd58-db4e5a2bf022" providerId="ADAL" clId="{4D0A584C-D3CA-4EE7-BEBA-7884E0769593}" dt="2023-12-09T01:26:56.580" v="577" actId="20577"/>
          <ac:spMkLst>
            <pc:docMk/>
            <pc:sldMk cId="576287185" sldId="274"/>
            <ac:spMk id="7" creationId="{E90506E4-D8B1-A1AE-3051-DB05188EEACA}"/>
          </ac:spMkLst>
        </pc:spChg>
      </pc:sldChg>
      <pc:sldChg chg="modSp mod">
        <pc:chgData name="김규민[ 학부재학 / 물리학과 ]" userId="b79b3f84-fa68-4f12-bd58-db4e5a2bf022" providerId="ADAL" clId="{4D0A584C-D3CA-4EE7-BEBA-7884E0769593}" dt="2023-12-09T01:24:44.153" v="402" actId="27636"/>
        <pc:sldMkLst>
          <pc:docMk/>
          <pc:sldMk cId="1365599161" sldId="275"/>
        </pc:sldMkLst>
        <pc:spChg chg="mod">
          <ac:chgData name="김규민[ 학부재학 / 물리학과 ]" userId="b79b3f84-fa68-4f12-bd58-db4e5a2bf022" providerId="ADAL" clId="{4D0A584C-D3CA-4EE7-BEBA-7884E0769593}" dt="2023-12-09T01:24:44.153" v="402" actId="27636"/>
          <ac:spMkLst>
            <pc:docMk/>
            <pc:sldMk cId="1365599161" sldId="275"/>
            <ac:spMk id="3" creationId="{A2BE961B-EDAE-14AE-3456-52D3B213544C}"/>
          </ac:spMkLst>
        </pc:spChg>
      </pc:sldChg>
      <pc:sldChg chg="del">
        <pc:chgData name="김규민[ 학부재학 / 물리학과 ]" userId="b79b3f84-fa68-4f12-bd58-db4e5a2bf022" providerId="ADAL" clId="{4D0A584C-D3CA-4EE7-BEBA-7884E0769593}" dt="2023-12-09T01:24:14.214" v="226" actId="47"/>
        <pc:sldMkLst>
          <pc:docMk/>
          <pc:sldMk cId="766196383" sldId="276"/>
        </pc:sldMkLst>
      </pc:sldChg>
      <pc:sldChg chg="modSp mod">
        <pc:chgData name="김규민[ 학부재학 / 물리학과 ]" userId="b79b3f84-fa68-4f12-bd58-db4e5a2bf022" providerId="ADAL" clId="{4D0A584C-D3CA-4EE7-BEBA-7884E0769593}" dt="2023-12-09T01:27:20.278" v="594" actId="20577"/>
        <pc:sldMkLst>
          <pc:docMk/>
          <pc:sldMk cId="804315638" sldId="277"/>
        </pc:sldMkLst>
        <pc:spChg chg="mod">
          <ac:chgData name="김규민[ 학부재학 / 물리학과 ]" userId="b79b3f84-fa68-4f12-bd58-db4e5a2bf022" providerId="ADAL" clId="{4D0A584C-D3CA-4EE7-BEBA-7884E0769593}" dt="2023-12-09T01:27:20.278" v="594" actId="20577"/>
          <ac:spMkLst>
            <pc:docMk/>
            <pc:sldMk cId="804315638" sldId="277"/>
            <ac:spMk id="3" creationId="{C8E2C57D-02BA-1B11-33C9-868D7BDD46CF}"/>
          </ac:spMkLst>
        </pc:spChg>
      </pc:sldChg>
      <pc:sldChg chg="modSp mod">
        <pc:chgData name="김규민[ 학부재학 / 물리학과 ]" userId="b79b3f84-fa68-4f12-bd58-db4e5a2bf022" providerId="ADAL" clId="{4D0A584C-D3CA-4EE7-BEBA-7884E0769593}" dt="2023-12-09T01:28:06.285" v="736" actId="20577"/>
        <pc:sldMkLst>
          <pc:docMk/>
          <pc:sldMk cId="582146073" sldId="278"/>
        </pc:sldMkLst>
        <pc:spChg chg="mod">
          <ac:chgData name="김규민[ 학부재학 / 물리학과 ]" userId="b79b3f84-fa68-4f12-bd58-db4e5a2bf022" providerId="ADAL" clId="{4D0A584C-D3CA-4EE7-BEBA-7884E0769593}" dt="2023-12-09T01:28:06.285" v="736" actId="20577"/>
          <ac:spMkLst>
            <pc:docMk/>
            <pc:sldMk cId="582146073" sldId="278"/>
            <ac:spMk id="3" creationId="{C8E2C57D-02BA-1B11-33C9-868D7BDD46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0B449-D8E8-D497-C2BC-740376537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4CECBAA-5CDA-CDC7-A99F-B32F6C06E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0E21CC-E26F-0100-D074-3965D7B2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97DAB4-CEF4-4683-E48B-122B6431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916883-E029-5B11-4C62-04F6F33D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02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DC07D-9EE3-F854-0882-3F384F9F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7671739-A25C-E379-AB65-D62587A31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7347FE-B3E1-0700-91AF-7A7C05B3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93DE42-E79B-FA6F-F479-0B3774CE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A58D05-68DC-9637-1090-11220F11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73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2113AF-A67E-E58A-EF6C-E3B2A9D67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24500D-B34E-CD01-127F-A0F0F56C5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3FFEDA-EA4D-2900-7250-4CEB3221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FDEFCC-2D09-83EA-50D9-8E70DB08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955BDA-5373-BA65-CE68-0CDFDCB9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95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62032B-8924-DB8A-6459-26013033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0E508E-131A-C616-500D-88EEF9FB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82AB82-05FB-9CBB-EA57-BD159537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7F9293-8A99-196D-B1B4-18BD15C0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13B1E-C3C0-978B-EE45-55A82F70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E680F5-819D-25DD-E46C-B94FA629E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42294DE-1CB5-949F-5D3F-3221E4983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4506CC-877C-9D20-A965-54B55825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3E267E-8A2A-70E5-BE9F-1C5ADDD9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604D0C-7582-69B4-EF64-8CF65463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70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C9CF59-9E50-923C-3CE4-C6FD6273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BFC2B9-74DB-EEE0-7239-22DC0FABD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A55F929-D978-CA4A-5AA7-A280E6855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7DEE01-A13B-4AF6-DAFF-A9C1262E7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633040-8419-D219-5898-C48BF44A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828D417-224D-7691-9D20-2B84D2B4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48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0956BB-8BED-31B8-D90D-D11EBD36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BF77DA-5119-0A31-EE2B-A172328C2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3CD2475-248F-9AF7-B6C7-FB3FBE498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906A017-1824-1D7D-B7DA-A1246FA40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C5EC52-4C45-6CE0-6CB0-FCBA4B93D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9741CA3-0A86-D1E3-3CE2-3C9FE88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49C5BE-5001-B310-F917-8707C7DD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0D5403C-584B-3211-9290-D87EF00F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4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F0733C-3F33-AE7A-0544-557A87C3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F6BA8A7-BDE9-E384-4218-B2D4C275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FB95B28-6720-8048-D6DF-DEAADE68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4CA2908-1978-05E0-A9CE-D769047B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30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461F312-26CD-3ADA-7B8A-DE4D86D6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0F7725B-D8A5-BD5B-4148-0C197AD1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B82373-3130-CB27-3589-8AFD5A51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24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0551D-B77D-01F4-4099-C2FC7CA9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E0E161-877A-8ABE-59A1-AF4596F23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ECAE6E-561F-FCA9-DB8E-3654FCCF6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BA9E78C-54E8-C881-AFB8-C569C86D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1177FEC-7E65-DA85-3DD4-09E0F023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FA9E504-ACBB-5ADE-18A1-D1E479C7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04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4912AA-788E-58B7-9545-80113D34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FF35111-7A64-854D-0259-08ADACCA2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478FF2-C4C6-FDD3-3312-891D1602B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A991FB-1FA4-0169-0D8A-11B93553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A935B0-E0EF-53C7-0B60-25C50724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BA3319-3FC6-2C9D-9298-0927FDB4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49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0B9F2-C182-0629-1413-70EB8C4A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C2B91F-50E2-AE5D-1E03-B6DD0D158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39BF0E-9A2B-2167-9615-EED7398F5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873F-B9BA-40D2-9946-90B9BEB92758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D872DA-B4C5-D4C8-307A-6366BADB1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3BFC5B1-3FBB-BFD9-978A-6D811F166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7CE1-53E1-421A-86D3-C7AA6BA00D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57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34B660-C3B9-0C0E-F187-CD3D70A2F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UFFO-KUGRB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BC6EC2-238E-F092-59F0-7235C271C5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2023.12.09. </a:t>
            </a:r>
          </a:p>
          <a:p>
            <a:r>
              <a:rPr lang="ko-KR" altLang="en-US" dirty="0"/>
              <a:t>김규민</a:t>
            </a:r>
          </a:p>
        </p:txBody>
      </p:sp>
    </p:spTree>
    <p:extLst>
      <p:ext uri="{BB962C8B-B14F-4D97-AF65-F5344CB8AC3E}">
        <p14:creationId xmlns:p14="http://schemas.microsoft.com/office/powerpoint/2010/main" val="125981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직사각형 83">
            <a:extLst>
              <a:ext uri="{FF2B5EF4-FFF2-40B4-BE49-F238E27FC236}">
                <a16:creationId xmlns:a16="http://schemas.microsoft.com/office/drawing/2014/main" id="{1A2246B9-7597-42C5-27A5-9F92501ED4B4}"/>
              </a:ext>
            </a:extLst>
          </p:cNvPr>
          <p:cNvSpPr/>
          <p:nvPr/>
        </p:nvSpPr>
        <p:spPr>
          <a:xfrm>
            <a:off x="1041400" y="914282"/>
            <a:ext cx="7214280" cy="507277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DACB5079-4D96-0AF7-75EC-A74993CBC327}"/>
              </a:ext>
            </a:extLst>
          </p:cNvPr>
          <p:cNvCxnSpPr>
            <a:cxnSpLocks/>
          </p:cNvCxnSpPr>
          <p:nvPr/>
        </p:nvCxnSpPr>
        <p:spPr>
          <a:xfrm>
            <a:off x="0" y="2002214"/>
            <a:ext cx="177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7E80D65-177D-8143-1BEA-F34CF309581E}"/>
              </a:ext>
            </a:extLst>
          </p:cNvPr>
          <p:cNvSpPr txBox="1"/>
          <p:nvPr/>
        </p:nvSpPr>
        <p:spPr>
          <a:xfrm>
            <a:off x="238125" y="1263650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Univers Condensed Light" panose="020B0306020202040204" pitchFamily="34" charset="0"/>
              </a:rPr>
              <a:t>Encoder Channel A</a:t>
            </a:r>
          </a:p>
          <a:p>
            <a:r>
              <a:rPr lang="en-US" altLang="ko-KR" sz="1600" dirty="0">
                <a:latin typeface="Univers Condensed Light" panose="020B0306020202040204" pitchFamily="34" charset="0"/>
              </a:rPr>
              <a:t>PWM signal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716F7E3-22A3-F66D-7C33-08A124282B80}"/>
              </a:ext>
            </a:extLst>
          </p:cNvPr>
          <p:cNvSpPr/>
          <p:nvPr/>
        </p:nvSpPr>
        <p:spPr>
          <a:xfrm>
            <a:off x="1778000" y="914282"/>
            <a:ext cx="1473200" cy="2140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Counter</a:t>
            </a:r>
            <a:endParaRPr lang="ko-KR" altLang="en-US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EBD6E917-2017-EB39-F83E-A62C0D22697F}"/>
              </a:ext>
            </a:extLst>
          </p:cNvPr>
          <p:cNvCxnSpPr>
            <a:cxnSpLocks/>
          </p:cNvCxnSpPr>
          <p:nvPr/>
        </p:nvCxnSpPr>
        <p:spPr>
          <a:xfrm>
            <a:off x="0" y="4868486"/>
            <a:ext cx="1797050" cy="14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0946880-F43A-AF67-17E6-FD79077E34A1}"/>
              </a:ext>
            </a:extLst>
          </p:cNvPr>
          <p:cNvSpPr txBox="1"/>
          <p:nvPr/>
        </p:nvSpPr>
        <p:spPr>
          <a:xfrm>
            <a:off x="257175" y="4158754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Univers Condensed Light" panose="020B0306020202040204" pitchFamily="34" charset="0"/>
              </a:rPr>
              <a:t>Encoder Channel B</a:t>
            </a:r>
          </a:p>
          <a:p>
            <a:r>
              <a:rPr lang="en-US" altLang="ko-KR" sz="1600" dirty="0">
                <a:latin typeface="Univers Condensed Light" panose="020B0306020202040204" pitchFamily="34" charset="0"/>
              </a:rPr>
              <a:t>PWM signal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F2F2164-B65C-11EB-31EC-33CE1FD34822}"/>
              </a:ext>
            </a:extLst>
          </p:cNvPr>
          <p:cNvSpPr/>
          <p:nvPr/>
        </p:nvSpPr>
        <p:spPr>
          <a:xfrm>
            <a:off x="1778000" y="3803650"/>
            <a:ext cx="1473200" cy="2183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Counter</a:t>
            </a:r>
            <a:endParaRPr lang="ko-KR" altLang="en-US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5EA86A0-2E4F-8B49-C82D-26B57E20DE09}"/>
              </a:ext>
            </a:extLst>
          </p:cNvPr>
          <p:cNvSpPr/>
          <p:nvPr/>
        </p:nvSpPr>
        <p:spPr>
          <a:xfrm>
            <a:off x="4660900" y="1263649"/>
            <a:ext cx="2139950" cy="431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The Arithmetic Module</a:t>
            </a:r>
            <a:endParaRPr lang="ko-KR" altLang="en-US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A10E9533-D821-8922-2D31-D303ED09A61A}"/>
              </a:ext>
            </a:extLst>
          </p:cNvPr>
          <p:cNvCxnSpPr>
            <a:cxnSpLocks/>
          </p:cNvCxnSpPr>
          <p:nvPr/>
        </p:nvCxnSpPr>
        <p:spPr>
          <a:xfrm flipV="1">
            <a:off x="6808573" y="3415192"/>
            <a:ext cx="2874222" cy="178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6812A15-B75D-A555-927F-C0B1468E95D6}"/>
              </a:ext>
            </a:extLst>
          </p:cNvPr>
          <p:cNvSpPr txBox="1"/>
          <p:nvPr/>
        </p:nvSpPr>
        <p:spPr>
          <a:xfrm flipH="1">
            <a:off x="6656172" y="3471766"/>
            <a:ext cx="1744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</a:rPr>
              <a:t>Angle From the Motor (rad)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</a:rPr>
              <a:t>16 bit bus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</a:rPr>
              <a:t>fixed-number</a:t>
            </a:r>
            <a:endParaRPr lang="ko-KR" altLang="en-US" sz="1200" dirty="0">
              <a:latin typeface="Univers Condensed Light" panose="020B0306020202040204" pitchFamily="34" charset="0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8F0D424D-FB59-312A-8046-4F4C38F73207}"/>
              </a:ext>
            </a:extLst>
          </p:cNvPr>
          <p:cNvCxnSpPr>
            <a:cxnSpLocks/>
          </p:cNvCxnSpPr>
          <p:nvPr/>
        </p:nvCxnSpPr>
        <p:spPr>
          <a:xfrm>
            <a:off x="3245133" y="2002214"/>
            <a:ext cx="144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36B8C88-BCDB-86F3-A920-7E975B6AF83E}"/>
              </a:ext>
            </a:extLst>
          </p:cNvPr>
          <p:cNvSpPr txBox="1"/>
          <p:nvPr/>
        </p:nvSpPr>
        <p:spPr>
          <a:xfrm>
            <a:off x="3341235" y="2114550"/>
            <a:ext cx="119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Univers Condensed Light" panose="020B0306020202040204" pitchFamily="34" charset="0"/>
              </a:rPr>
              <a:t>16 bits bus</a:t>
            </a:r>
          </a:p>
          <a:p>
            <a:pPr algn="ctr"/>
            <a:r>
              <a:rPr lang="en-US" altLang="ko-KR" sz="1600" dirty="0">
                <a:latin typeface="Univers Condensed Light" panose="020B0306020202040204" pitchFamily="34" charset="0"/>
              </a:rPr>
              <a:t>integer</a:t>
            </a:r>
            <a:endParaRPr lang="ko-KR" altLang="en-US" sz="1600" dirty="0">
              <a:latin typeface="Univers Condensed Light" panose="020B0306020202040204" pitchFamily="34" charset="0"/>
            </a:endParaRP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6993ABDF-741F-8A16-A405-BEAE4691C114}"/>
              </a:ext>
            </a:extLst>
          </p:cNvPr>
          <p:cNvCxnSpPr>
            <a:cxnSpLocks/>
          </p:cNvCxnSpPr>
          <p:nvPr/>
        </p:nvCxnSpPr>
        <p:spPr>
          <a:xfrm>
            <a:off x="3239950" y="4868486"/>
            <a:ext cx="144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C85BF9B-0E1B-F506-0EE2-C357FB1275CD}"/>
              </a:ext>
            </a:extLst>
          </p:cNvPr>
          <p:cNvSpPr txBox="1"/>
          <p:nvPr/>
        </p:nvSpPr>
        <p:spPr>
          <a:xfrm>
            <a:off x="3336052" y="4980822"/>
            <a:ext cx="119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Univers Condensed Light" panose="020B0306020202040204" pitchFamily="34" charset="0"/>
              </a:rPr>
              <a:t>16 bits bus</a:t>
            </a:r>
          </a:p>
          <a:p>
            <a:pPr algn="ctr"/>
            <a:r>
              <a:rPr lang="en-US" altLang="ko-KR" sz="1600" dirty="0">
                <a:latin typeface="Univers Condensed Light" panose="020B0306020202040204" pitchFamily="34" charset="0"/>
              </a:rPr>
              <a:t>integer</a:t>
            </a:r>
            <a:endParaRPr lang="ko-KR" altLang="en-US" sz="1600" dirty="0">
              <a:latin typeface="Univers Condensed Light" panose="020B0306020202040204" pitchFamily="34" charset="0"/>
            </a:endParaRPr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C9FD4594-9253-21FC-9A89-D999B6569CAD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2514600" y="3054350"/>
            <a:ext cx="0" cy="1653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44E8A471-A030-CD73-684E-01C657DDD5C1}"/>
              </a:ext>
            </a:extLst>
          </p:cNvPr>
          <p:cNvCxnSpPr>
            <a:cxnSpLocks/>
          </p:cNvCxnSpPr>
          <p:nvPr/>
        </p:nvCxnSpPr>
        <p:spPr>
          <a:xfrm flipH="1">
            <a:off x="2508250" y="3219714"/>
            <a:ext cx="143419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96719C54-10D9-7990-60BA-4F89A804E7F1}"/>
              </a:ext>
            </a:extLst>
          </p:cNvPr>
          <p:cNvCxnSpPr>
            <a:cxnSpLocks/>
          </p:cNvCxnSpPr>
          <p:nvPr/>
        </p:nvCxnSpPr>
        <p:spPr>
          <a:xfrm>
            <a:off x="3951338" y="539750"/>
            <a:ext cx="8612" cy="2907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B31F2C70-292F-A577-1743-E155C947939B}"/>
              </a:ext>
            </a:extLst>
          </p:cNvPr>
          <p:cNvCxnSpPr>
            <a:cxnSpLocks/>
          </p:cNvCxnSpPr>
          <p:nvPr/>
        </p:nvCxnSpPr>
        <p:spPr>
          <a:xfrm flipH="1">
            <a:off x="2502436" y="3429000"/>
            <a:ext cx="14299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95AFA741-990A-F4E8-8FD1-EB3C9954B888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514600" y="3422074"/>
            <a:ext cx="0" cy="3815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3DCABF3-9020-9F3A-061E-6E87553660C7}"/>
              </a:ext>
            </a:extLst>
          </p:cNvPr>
          <p:cNvSpPr txBox="1"/>
          <p:nvPr/>
        </p:nvSpPr>
        <p:spPr>
          <a:xfrm>
            <a:off x="3673323" y="545089"/>
            <a:ext cx="1192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Univers Condensed Light" panose="020B0306020202040204" pitchFamily="34" charset="0"/>
              </a:rPr>
              <a:t>CLK</a:t>
            </a:r>
            <a:endParaRPr lang="ko-KR" altLang="en-US" sz="1600" dirty="0">
              <a:latin typeface="Univers Condensed Light" panose="020B0306020202040204" pitchFamily="34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D220CB8-1923-0F2E-1DE6-EA2090155DFB}"/>
              </a:ext>
            </a:extLst>
          </p:cNvPr>
          <p:cNvSpPr/>
          <p:nvPr/>
        </p:nvSpPr>
        <p:spPr>
          <a:xfrm>
            <a:off x="8996349" y="539750"/>
            <a:ext cx="2509205" cy="63182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The Synthetic Circuit for</a:t>
            </a:r>
          </a:p>
          <a:p>
            <a:pPr algn="ctr"/>
            <a:r>
              <a:rPr lang="en-US" altLang="ko-KR" dirty="0"/>
              <a:t>Controlling the motor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/>
              <a:t>목표값과</a:t>
            </a:r>
            <a:r>
              <a:rPr lang="ko-KR" altLang="en-US" dirty="0"/>
              <a:t> 들어온 값을 비교해 모터의 회전</a:t>
            </a:r>
            <a:r>
              <a:rPr lang="en-US" altLang="ko-KR" dirty="0"/>
              <a:t>/</a:t>
            </a:r>
            <a:r>
              <a:rPr lang="ko-KR" altLang="en-US" dirty="0" err="1"/>
              <a:t>비회전</a:t>
            </a:r>
            <a:r>
              <a:rPr lang="ko-KR" altLang="en-US" dirty="0"/>
              <a:t> 여부 결정</a:t>
            </a:r>
            <a:endParaRPr lang="en-US" altLang="ko-KR" dirty="0"/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DE2C4777-1B4B-B265-D822-147A2CCF1A2B}"/>
              </a:ext>
            </a:extLst>
          </p:cNvPr>
          <p:cNvCxnSpPr>
            <a:cxnSpLocks/>
          </p:cNvCxnSpPr>
          <p:nvPr/>
        </p:nvCxnSpPr>
        <p:spPr>
          <a:xfrm>
            <a:off x="0" y="6318173"/>
            <a:ext cx="899634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B477BED-63BD-B0C9-7884-141F19E5312D}"/>
              </a:ext>
            </a:extLst>
          </p:cNvPr>
          <p:cNvSpPr txBox="1"/>
          <p:nvPr/>
        </p:nvSpPr>
        <p:spPr>
          <a:xfrm>
            <a:off x="-134143" y="5500826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Angle A</a:t>
            </a:r>
            <a:endParaRPr lang="en-US" altLang="ko-KR" baseline="-25000" dirty="0">
              <a:latin typeface="Univers Condensed Light" panose="020B0306020202040204" pitchFamily="34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</a:t>
            </a: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24C107D4-DAE0-242D-672F-92627E77239E}"/>
              </a:ext>
            </a:extLst>
          </p:cNvPr>
          <p:cNvSpPr/>
          <p:nvPr/>
        </p:nvSpPr>
        <p:spPr>
          <a:xfrm>
            <a:off x="329107" y="539750"/>
            <a:ext cx="11862893" cy="6318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altLang="ko-KR" dirty="0"/>
              <a:t>Motor Controlling Algorithm</a:t>
            </a:r>
          </a:p>
        </p:txBody>
      </p: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C7A5F01F-9919-4F48-6BCD-990DB29BC1E5}"/>
              </a:ext>
            </a:extLst>
          </p:cNvPr>
          <p:cNvCxnSpPr/>
          <p:nvPr/>
        </p:nvCxnSpPr>
        <p:spPr>
          <a:xfrm>
            <a:off x="11491041" y="1269999"/>
            <a:ext cx="972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A24DB90E-7F1C-F315-AFF4-874DC8537336}"/>
              </a:ext>
            </a:extLst>
          </p:cNvPr>
          <p:cNvCxnSpPr/>
          <p:nvPr/>
        </p:nvCxnSpPr>
        <p:spPr>
          <a:xfrm>
            <a:off x="11491041" y="2712025"/>
            <a:ext cx="972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5F2F6B63-3D71-46A2-0967-85FD3A90AAF9}"/>
              </a:ext>
            </a:extLst>
          </p:cNvPr>
          <p:cNvCxnSpPr/>
          <p:nvPr/>
        </p:nvCxnSpPr>
        <p:spPr>
          <a:xfrm>
            <a:off x="11505554" y="4154051"/>
            <a:ext cx="972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585ED86B-15FC-3EC1-B603-C52A2971AFEC}"/>
              </a:ext>
            </a:extLst>
          </p:cNvPr>
          <p:cNvCxnSpPr/>
          <p:nvPr/>
        </p:nvCxnSpPr>
        <p:spPr>
          <a:xfrm>
            <a:off x="11505554" y="5581524"/>
            <a:ext cx="972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BBE70E6-E96C-A853-8C58-366C0573130C}"/>
              </a:ext>
            </a:extLst>
          </p:cNvPr>
          <p:cNvSpPr txBox="1"/>
          <p:nvPr/>
        </p:nvSpPr>
        <p:spPr>
          <a:xfrm>
            <a:off x="11473146" y="1323462"/>
            <a:ext cx="75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Motor A</a:t>
            </a:r>
            <a:r>
              <a:rPr lang="ko-KR" altLang="en-US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상</a:t>
            </a:r>
            <a:endParaRPr lang="en-US" altLang="ko-KR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PWM</a:t>
            </a:r>
            <a:endParaRPr lang="ko-KR" altLang="en-US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96C87C8-5559-90DB-4C18-2471EC58771B}"/>
              </a:ext>
            </a:extLst>
          </p:cNvPr>
          <p:cNvSpPr txBox="1"/>
          <p:nvPr/>
        </p:nvSpPr>
        <p:spPr>
          <a:xfrm>
            <a:off x="11510635" y="2712025"/>
            <a:ext cx="75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Motor B</a:t>
            </a:r>
            <a:r>
              <a:rPr lang="ko-KR" altLang="en-US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상</a:t>
            </a:r>
            <a:endParaRPr lang="en-US" altLang="ko-KR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PWM</a:t>
            </a:r>
            <a:endParaRPr lang="ko-KR" altLang="en-US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756906A-7837-1DEC-5A56-18B5AFE9DBEF}"/>
              </a:ext>
            </a:extLst>
          </p:cNvPr>
          <p:cNvSpPr txBox="1"/>
          <p:nvPr/>
        </p:nvSpPr>
        <p:spPr>
          <a:xfrm>
            <a:off x="11504042" y="4185925"/>
            <a:ext cx="75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Motor \A</a:t>
            </a:r>
            <a:r>
              <a:rPr lang="ko-KR" altLang="en-US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상</a:t>
            </a:r>
            <a:endParaRPr lang="en-US" altLang="ko-KR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PWM</a:t>
            </a:r>
            <a:endParaRPr lang="ko-KR" altLang="en-US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728D894-9DBB-2C5D-33AA-D09F70CD736C}"/>
              </a:ext>
            </a:extLst>
          </p:cNvPr>
          <p:cNvSpPr txBox="1"/>
          <p:nvPr/>
        </p:nvSpPr>
        <p:spPr>
          <a:xfrm>
            <a:off x="11458993" y="5581524"/>
            <a:ext cx="75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Motor \B</a:t>
            </a:r>
            <a:r>
              <a:rPr lang="ko-KR" altLang="en-US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상</a:t>
            </a:r>
            <a:endParaRPr lang="en-US" altLang="ko-KR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6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PWM</a:t>
            </a:r>
            <a:endParaRPr lang="ko-KR" altLang="en-US" sz="1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30474F-8DFD-A16F-34F3-6B03D6056C05}"/>
              </a:ext>
            </a:extLst>
          </p:cNvPr>
          <p:cNvSpPr txBox="1"/>
          <p:nvPr/>
        </p:nvSpPr>
        <p:spPr>
          <a:xfrm>
            <a:off x="5734324" y="211784"/>
            <a:ext cx="279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Encoder</a:t>
            </a:r>
            <a:r>
              <a:rPr lang="ko-KR" altLang="en-US" dirty="0"/>
              <a:t>의 값을 분석해 </a:t>
            </a:r>
            <a:r>
              <a:rPr lang="en-US" altLang="ko-KR" dirty="0"/>
              <a:t>motor</a:t>
            </a:r>
            <a:r>
              <a:rPr lang="ko-KR" altLang="en-US" dirty="0"/>
              <a:t>의 회전각 분석</a:t>
            </a:r>
          </a:p>
        </p:txBody>
      </p:sp>
    </p:spTree>
    <p:extLst>
      <p:ext uri="{BB962C8B-B14F-4D97-AF65-F5344CB8AC3E}">
        <p14:creationId xmlns:p14="http://schemas.microsoft.com/office/powerpoint/2010/main" val="329983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C7D02D-90DB-1180-9762-00D8604C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Step Motor </a:t>
            </a:r>
            <a:r>
              <a:rPr lang="ko-KR" altLang="en-US" b="1" dirty="0"/>
              <a:t>회전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BE961B-EDAE-14AE-3456-52D3B2135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Slewing </a:t>
            </a:r>
            <a:r>
              <a:rPr lang="ko-KR" altLang="en-US" dirty="0"/>
              <a:t>시스템을 대략적으로 완성한 뒤에는 </a:t>
            </a:r>
            <a:r>
              <a:rPr lang="en-US" altLang="ko-KR" dirty="0"/>
              <a:t>FPGA</a:t>
            </a:r>
            <a:r>
              <a:rPr lang="ko-KR" altLang="en-US" dirty="0"/>
              <a:t>를 통해 스텝모터를 회전시키도록 하는 게 급선무였음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이에 따라 </a:t>
            </a:r>
            <a:r>
              <a:rPr lang="en-US" altLang="ko-KR" dirty="0"/>
              <a:t>SMT </a:t>
            </a:r>
            <a:r>
              <a:rPr lang="ko-KR" altLang="en-US" dirty="0"/>
              <a:t>팀은 </a:t>
            </a:r>
            <a:r>
              <a:rPr lang="en-US" altLang="ko-KR" dirty="0"/>
              <a:t>9</a:t>
            </a:r>
            <a:r>
              <a:rPr lang="ko-KR" altLang="en-US" dirty="0"/>
              <a:t>월 이후 우선적으로 </a:t>
            </a:r>
            <a:r>
              <a:rPr lang="en-US" altLang="ko-KR" dirty="0" err="1"/>
              <a:t>stepmotor</a:t>
            </a:r>
            <a:r>
              <a:rPr lang="ko-KR" altLang="en-US" dirty="0"/>
              <a:t>을 회전시키는 데에 대부분의 자원을 집중하기로 결정함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바쁜 일정 탓에 진척 속도가 매우 느려지기는 했지만</a:t>
            </a:r>
            <a:r>
              <a:rPr lang="en-US" altLang="ko-KR" dirty="0"/>
              <a:t>, </a:t>
            </a:r>
            <a:r>
              <a:rPr lang="ko-KR" altLang="en-US" dirty="0"/>
              <a:t>조금씩 진행한 결과 간단한 </a:t>
            </a:r>
            <a:r>
              <a:rPr lang="en-US" altLang="ko-KR" dirty="0"/>
              <a:t>step motor</a:t>
            </a:r>
            <a:r>
              <a:rPr lang="ko-KR" altLang="en-US" dirty="0"/>
              <a:t>을 구매하여 돌리는 데 성공함</a:t>
            </a:r>
            <a:r>
              <a:rPr lang="en-US" altLang="ko-KR" dirty="0"/>
              <a:t>!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송준혁 학우가 </a:t>
            </a:r>
            <a:r>
              <a:rPr lang="ko-KR" altLang="en-US" dirty="0" err="1"/>
              <a:t>메인이</a:t>
            </a:r>
            <a:r>
              <a:rPr lang="ko-KR" altLang="en-US" dirty="0"/>
              <a:t> 되어 진행하고 이를 보조하는 역할을 맡음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59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3B20C6-07D7-2DDC-F762-91E39C4B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990"/>
            <a:ext cx="10515600" cy="1073171"/>
          </a:xfrm>
        </p:spPr>
        <p:txBody>
          <a:bodyPr/>
          <a:lstStyle/>
          <a:p>
            <a:r>
              <a:rPr lang="en-US" altLang="ko-KR" b="1" dirty="0"/>
              <a:t>Future Plan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E2C57D-02BA-1B11-33C9-868D7BDD4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err="1"/>
              <a:t>Stepmotor</a:t>
            </a:r>
            <a:r>
              <a:rPr lang="ko-KR" altLang="en-US" dirty="0"/>
              <a:t>의 동작에서 </a:t>
            </a:r>
            <a:r>
              <a:rPr lang="en-US" altLang="ko-KR" dirty="0"/>
              <a:t>reset </a:t>
            </a:r>
            <a:r>
              <a:rPr lang="ko-KR" altLang="en-US" dirty="0"/>
              <a:t>기능 추가 및 </a:t>
            </a:r>
            <a:r>
              <a:rPr lang="en-US" altLang="ko-KR" dirty="0"/>
              <a:t>state</a:t>
            </a:r>
            <a:r>
              <a:rPr lang="ko-KR" altLang="en-US" dirty="0"/>
              <a:t>의 변화에 따라 필요한 각종 기능들을 제안하고 이를 </a:t>
            </a:r>
            <a:r>
              <a:rPr lang="en-US" altLang="ko-KR" dirty="0" err="1"/>
              <a:t>stepmotor</a:t>
            </a:r>
            <a:r>
              <a:rPr lang="ko-KR" altLang="en-US" dirty="0"/>
              <a:t>의 기능에 적용되도록 </a:t>
            </a:r>
            <a:r>
              <a:rPr lang="en-US" altLang="ko-KR" dirty="0"/>
              <a:t>FPGA </a:t>
            </a:r>
            <a:r>
              <a:rPr lang="ko-KR" altLang="en-US" dirty="0"/>
              <a:t>보드에 구현해야 함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위쪽의 설계는 </a:t>
            </a:r>
            <a:r>
              <a:rPr lang="en-US" altLang="ko-KR" dirty="0"/>
              <a:t>9</a:t>
            </a:r>
            <a:r>
              <a:rPr lang="ko-KR" altLang="en-US" dirty="0"/>
              <a:t>월에 진행된 설계이며</a:t>
            </a:r>
            <a:r>
              <a:rPr lang="en-US" altLang="ko-KR" dirty="0"/>
              <a:t>, </a:t>
            </a:r>
            <a:r>
              <a:rPr lang="ko-KR" altLang="en-US" dirty="0"/>
              <a:t>그 당시의 </a:t>
            </a:r>
            <a:r>
              <a:rPr lang="en-US" altLang="ko-KR" dirty="0" err="1"/>
              <a:t>stepmotor</a:t>
            </a:r>
            <a:r>
              <a:rPr lang="en-US" altLang="ko-KR" dirty="0"/>
              <a:t> </a:t>
            </a:r>
            <a:r>
              <a:rPr lang="ko-KR" altLang="en-US" dirty="0"/>
              <a:t>및 </a:t>
            </a:r>
            <a:r>
              <a:rPr lang="en-US" altLang="ko-KR" dirty="0"/>
              <a:t>FPGA</a:t>
            </a:r>
            <a:r>
              <a:rPr lang="ko-KR" altLang="en-US" dirty="0"/>
              <a:t>에 대한 이해도가 낮아 수정할 필요가 있음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dirty="0"/>
              <a:t>State </a:t>
            </a:r>
            <a:r>
              <a:rPr lang="ko-KR" altLang="en-US" dirty="0"/>
              <a:t>및 모듈화를 좀 더 고려하는 방향으로 설계 진행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dirty="0" err="1"/>
              <a:t>Stepmotor</a:t>
            </a:r>
            <a:r>
              <a:rPr lang="ko-KR" altLang="en-US" dirty="0"/>
              <a:t>에 대해 향상된 이해도를 바탕으로 설계 진행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431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3B20C6-07D7-2DDC-F762-91E39C4B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990"/>
            <a:ext cx="10515600" cy="1073171"/>
          </a:xfrm>
        </p:spPr>
        <p:txBody>
          <a:bodyPr/>
          <a:lstStyle/>
          <a:p>
            <a:r>
              <a:rPr lang="en-US" altLang="ko-KR" b="1" dirty="0"/>
              <a:t>Future Plan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E2C57D-02BA-1B11-33C9-868D7BDD4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err="1"/>
              <a:t>Stepmotor</a:t>
            </a:r>
            <a:r>
              <a:rPr lang="en-US" altLang="ko-KR" dirty="0"/>
              <a:t> </a:t>
            </a:r>
            <a:r>
              <a:rPr lang="ko-KR" altLang="en-US" dirty="0"/>
              <a:t>작동에 필요한 </a:t>
            </a:r>
            <a:r>
              <a:rPr lang="ko-KR" altLang="en-US" dirty="0" err="1"/>
              <a:t>짐벌</a:t>
            </a:r>
            <a:r>
              <a:rPr lang="ko-KR" altLang="en-US" dirty="0"/>
              <a:t> 시스템에 대한 이해도를 높이기 위해 직접 </a:t>
            </a:r>
            <a:r>
              <a:rPr lang="ko-KR" altLang="en-US" dirty="0" err="1"/>
              <a:t>짐벌과</a:t>
            </a:r>
            <a:r>
              <a:rPr lang="ko-KR" altLang="en-US" dirty="0"/>
              <a:t> 스텝모터를 연결하여 </a:t>
            </a:r>
            <a:r>
              <a:rPr lang="ko-KR" altLang="en-US" dirty="0" err="1"/>
              <a:t>구동시키는</a:t>
            </a:r>
            <a:r>
              <a:rPr lang="ko-KR" altLang="en-US" dirty="0"/>
              <a:t> 장치 설계 및 구현 </a:t>
            </a:r>
            <a:r>
              <a:rPr lang="en-US" altLang="ko-KR" dirty="0"/>
              <a:t>=&gt; </a:t>
            </a:r>
            <a:r>
              <a:rPr lang="ko-KR" altLang="en-US" dirty="0" err="1"/>
              <a:t>짐벌</a:t>
            </a:r>
            <a:r>
              <a:rPr lang="ko-KR" altLang="en-US" dirty="0"/>
              <a:t> 출력 </a:t>
            </a:r>
            <a:r>
              <a:rPr lang="en-US" altLang="ko-KR" dirty="0"/>
              <a:t>or </a:t>
            </a:r>
            <a:r>
              <a:rPr lang="ko-KR" altLang="en-US" dirty="0"/>
              <a:t>직접 만들기</a:t>
            </a:r>
            <a:r>
              <a:rPr lang="en-US" altLang="ko-KR"/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214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C7D02D-90DB-1180-9762-00D8604C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What we did for half-year?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BE961B-EDAE-14AE-3456-52D3B2135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GRB,</a:t>
            </a:r>
            <a:r>
              <a:rPr lang="ko-KR" altLang="en-US" dirty="0"/>
              <a:t> </a:t>
            </a:r>
            <a:r>
              <a:rPr lang="en-US" altLang="ko-KR" dirty="0"/>
              <a:t>SMT</a:t>
            </a:r>
            <a:r>
              <a:rPr lang="ko-KR" altLang="en-US" dirty="0"/>
              <a:t>에 대한 공부 진행</a:t>
            </a:r>
            <a:endParaRPr lang="en-US" altLang="ko-KR" dirty="0"/>
          </a:p>
          <a:p>
            <a:r>
              <a:rPr lang="en-US" altLang="ko-KR" dirty="0"/>
              <a:t>FPGA</a:t>
            </a:r>
            <a:r>
              <a:rPr lang="ko-KR" altLang="en-US" dirty="0"/>
              <a:t>에 대해 공부 </a:t>
            </a:r>
            <a:r>
              <a:rPr lang="en-US" altLang="ko-KR" dirty="0"/>
              <a:t>+ Verilog </a:t>
            </a:r>
            <a:r>
              <a:rPr lang="ko-KR" altLang="en-US" dirty="0"/>
              <a:t>습득</a:t>
            </a:r>
            <a:endParaRPr lang="en-US" altLang="ko-KR" dirty="0"/>
          </a:p>
          <a:p>
            <a:r>
              <a:rPr lang="en-US" altLang="ko-KR" dirty="0"/>
              <a:t>Slewing system </a:t>
            </a:r>
            <a:r>
              <a:rPr lang="ko-KR" altLang="en-US" dirty="0"/>
              <a:t>설계 진행</a:t>
            </a:r>
            <a:endParaRPr lang="en-US" altLang="ko-KR" dirty="0"/>
          </a:p>
          <a:p>
            <a:r>
              <a:rPr lang="en-US" altLang="ko-KR" dirty="0"/>
              <a:t>Step motor </a:t>
            </a:r>
            <a:r>
              <a:rPr lang="ko-KR" altLang="en-US" dirty="0"/>
              <a:t>돌리기</a:t>
            </a:r>
          </a:p>
        </p:txBody>
      </p:sp>
    </p:spTree>
    <p:extLst>
      <p:ext uri="{BB962C8B-B14F-4D97-AF65-F5344CB8AC3E}">
        <p14:creationId xmlns:p14="http://schemas.microsoft.com/office/powerpoint/2010/main" val="188475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C7D02D-90DB-1180-9762-00D8604C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Slewing system </a:t>
            </a:r>
            <a:r>
              <a:rPr lang="ko-KR" altLang="en-US" b="1" dirty="0"/>
              <a:t>설계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BE961B-EDAE-14AE-3456-52D3B2135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Slewing system</a:t>
            </a:r>
            <a:r>
              <a:rPr lang="ko-KR" altLang="en-US" dirty="0"/>
              <a:t>의 회전 각도는 어떻게 결정되는가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Pp. 4-5</a:t>
            </a:r>
          </a:p>
          <a:p>
            <a:r>
              <a:rPr lang="ko-KR" altLang="en-US" dirty="0"/>
              <a:t>회전 각도의 계산 과정을 어떻게 구현하고</a:t>
            </a:r>
            <a:r>
              <a:rPr lang="en-US" altLang="ko-KR" dirty="0"/>
              <a:t>, </a:t>
            </a:r>
            <a:r>
              <a:rPr lang="ko-KR" altLang="en-US" dirty="0"/>
              <a:t>어떤 연산 방식을 통해 구현하는 것이 효율적인가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Pp. 6-8</a:t>
            </a:r>
          </a:p>
          <a:p>
            <a:r>
              <a:rPr lang="ko-KR" altLang="en-US" dirty="0"/>
              <a:t>결과적으로 어떤 방식으로 작동하게 되었는가</a:t>
            </a:r>
            <a:r>
              <a:rPr lang="en-US" altLang="ko-K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573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E90506E4-D8B1-A1AE-3051-DB05188E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0" y="1382487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cs typeface="CMU Serif" panose="02000603000000000000" pitchFamily="2" charset="0"/>
              </a:rPr>
              <a:t>Let us assume that the vector of target </a:t>
            </a:r>
            <a:r>
              <a:rPr lang="en-US" altLang="ko-KR" sz="2400" b="1" dirty="0" err="1">
                <a:cs typeface="CMU Serif" panose="02000603000000000000" pitchFamily="2" charset="0"/>
              </a:rPr>
              <a:t>v</a:t>
            </a:r>
            <a:r>
              <a:rPr lang="en-US" altLang="ko-KR" sz="2400" i="1" baseline="-25000" dirty="0" err="1">
                <a:cs typeface="CMU Serif" panose="02000603000000000000" pitchFamily="2" charset="0"/>
              </a:rPr>
              <a:t>t</a:t>
            </a:r>
            <a:r>
              <a:rPr lang="en-US" altLang="ko-KR" sz="2400" dirty="0">
                <a:cs typeface="CMU Serif" panose="02000603000000000000" pitchFamily="2" charset="0"/>
              </a:rPr>
              <a:t>=(</a:t>
            </a:r>
            <a:r>
              <a:rPr lang="en-US" altLang="ko-KR" sz="2400" i="1" dirty="0">
                <a:cs typeface="CMU Serif" panose="02000603000000000000" pitchFamily="2" charset="0"/>
              </a:rPr>
              <a:t>x</a:t>
            </a:r>
            <a:r>
              <a:rPr lang="en-US" altLang="ko-KR" sz="2400" dirty="0">
                <a:cs typeface="CMU Serif" panose="02000603000000000000" pitchFamily="2" charset="0"/>
              </a:rPr>
              <a:t>, </a:t>
            </a:r>
            <a:r>
              <a:rPr lang="en-US" altLang="ko-KR" sz="2400" i="1" dirty="0">
                <a:cs typeface="CMU Serif" panose="02000603000000000000" pitchFamily="2" charset="0"/>
              </a:rPr>
              <a:t>y</a:t>
            </a:r>
            <a:r>
              <a:rPr lang="en-US" altLang="ko-KR" sz="2400" dirty="0">
                <a:cs typeface="CMU Serif" panose="02000603000000000000" pitchFamily="2" charset="0"/>
              </a:rPr>
              <a:t>, </a:t>
            </a:r>
            <a:r>
              <a:rPr lang="en-US" altLang="ko-KR" sz="2400" i="1" dirty="0">
                <a:cs typeface="CMU Serif" panose="02000603000000000000" pitchFamily="2" charset="0"/>
              </a:rPr>
              <a:t>z</a:t>
            </a:r>
            <a:r>
              <a:rPr lang="en-US" altLang="ko-KR" sz="2400" dirty="0">
                <a:cs typeface="CMU Serif" panose="02000603000000000000" pitchFamily="2" charset="0"/>
              </a:rPr>
              <a:t>), the vector of the reflected light </a:t>
            </a:r>
            <a:r>
              <a:rPr lang="en-US" altLang="ko-KR" sz="2400" b="1" dirty="0">
                <a:cs typeface="CMU Serif" panose="02000603000000000000" pitchFamily="2" charset="0"/>
              </a:rPr>
              <a:t>v</a:t>
            </a:r>
            <a:r>
              <a:rPr lang="en-US" altLang="ko-KR" sz="2400" i="1" baseline="-25000" dirty="0">
                <a:cs typeface="CMU Serif" panose="02000603000000000000" pitchFamily="2" charset="0"/>
              </a:rPr>
              <a:t>d</a:t>
            </a:r>
            <a:r>
              <a:rPr lang="en-US" altLang="ko-KR" sz="2400" dirty="0">
                <a:cs typeface="CMU Serif" panose="02000603000000000000" pitchFamily="2" charset="0"/>
              </a:rPr>
              <a:t>=(0, 0, 1).</a:t>
            </a:r>
          </a:p>
          <a:p>
            <a:pPr marL="0" indent="0">
              <a:buNone/>
            </a:pPr>
            <a:endParaRPr lang="en-US" altLang="ko-KR" sz="2400" dirty="0">
              <a:cs typeface="CMU Serif" panose="02000603000000000000" pitchFamily="2" charset="0"/>
            </a:endParaRPr>
          </a:p>
          <a:p>
            <a:r>
              <a:rPr lang="en-US" altLang="ko-KR" sz="2400" dirty="0">
                <a:cs typeface="CMU Serif" panose="02000603000000000000" pitchFamily="2" charset="0"/>
              </a:rPr>
              <a:t>Then, the normal vector of mirror is </a:t>
            </a:r>
          </a:p>
          <a:p>
            <a:endParaRPr lang="en-US" altLang="ko-KR" sz="2400" dirty="0">
              <a:cs typeface="CMU Serif" panose="02000603000000000000" pitchFamily="2" charset="0"/>
            </a:endParaRPr>
          </a:p>
          <a:p>
            <a:r>
              <a:rPr lang="en-US" altLang="ko-KR" sz="2400" dirty="0">
                <a:cs typeface="CMU Serif" panose="02000603000000000000" pitchFamily="2" charset="0"/>
              </a:rPr>
              <a:t>It has to be represented as the angles </a:t>
            </a:r>
            <a:r>
              <a:rPr lang="el-GR" altLang="ko-KR" sz="2400" dirty="0">
                <a:ea typeface="KoPub바탕체 Light" panose="02020603020101020101" pitchFamily="18" charset="-127"/>
                <a:cs typeface="CMU Serif" panose="02000603000000000000" pitchFamily="2" charset="0"/>
              </a:rPr>
              <a:t>θ</a:t>
            </a:r>
            <a:r>
              <a:rPr lang="en-US" altLang="ko-KR" sz="2400" dirty="0">
                <a:ea typeface="KoPub바탕체 Light" panose="02020603020101020101" pitchFamily="18" charset="-127"/>
                <a:cs typeface="CMU Serif" panose="02000603000000000000" pitchFamily="2" charset="0"/>
              </a:rPr>
              <a:t>,</a:t>
            </a:r>
            <a:r>
              <a:rPr lang="el-GR" altLang="ko-KR" sz="2400" dirty="0">
                <a:ea typeface="KoPub바탕체 Light" panose="02020603020101020101" pitchFamily="18" charset="-127"/>
                <a:cs typeface="CMU Serif" panose="02000603000000000000" pitchFamily="2" charset="0"/>
              </a:rPr>
              <a:t> φ</a:t>
            </a:r>
            <a:r>
              <a:rPr lang="en-US" altLang="ko-KR" sz="2400" dirty="0">
                <a:ea typeface="CMU Serif" panose="02000603000000000000" pitchFamily="2" charset="0"/>
                <a:cs typeface="CMU Serif" panose="02000603000000000000" pitchFamily="2" charset="0"/>
              </a:rPr>
              <a:t>.</a:t>
            </a:r>
          </a:p>
          <a:p>
            <a:pPr marL="0" indent="0">
              <a:buNone/>
            </a:pPr>
            <a:endParaRPr lang="ko-KR" altLang="en-US" sz="2400" dirty="0">
              <a:cs typeface="CMU Serif" panose="02000603000000000000" pitchFamily="2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346F496-9065-E910-084C-64ED87834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605" y="2254928"/>
            <a:ext cx="4708720" cy="114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2" name="그룹 1061">
            <a:extLst>
              <a:ext uri="{FF2B5EF4-FFF2-40B4-BE49-F238E27FC236}">
                <a16:creationId xmlns:a16="http://schemas.microsoft.com/office/drawing/2014/main" id="{B388D1A7-B555-4198-46B3-E54354CDC7AF}"/>
              </a:ext>
            </a:extLst>
          </p:cNvPr>
          <p:cNvGrpSpPr/>
          <p:nvPr/>
        </p:nvGrpSpPr>
        <p:grpSpPr>
          <a:xfrm>
            <a:off x="2031427" y="3899988"/>
            <a:ext cx="8121285" cy="2138749"/>
            <a:chOff x="1032875" y="4042103"/>
            <a:chExt cx="8121285" cy="2138749"/>
          </a:xfrm>
        </p:grpSpPr>
        <p:sp>
          <p:nvSpPr>
            <p:cNvPr id="1032" name="자유형: 도형 1031">
              <a:extLst>
                <a:ext uri="{FF2B5EF4-FFF2-40B4-BE49-F238E27FC236}">
                  <a16:creationId xmlns:a16="http://schemas.microsoft.com/office/drawing/2014/main" id="{B7571D50-0860-D008-DA22-F65206B239D4}"/>
                </a:ext>
              </a:extLst>
            </p:cNvPr>
            <p:cNvSpPr/>
            <p:nvPr/>
          </p:nvSpPr>
          <p:spPr>
            <a:xfrm>
              <a:off x="5945950" y="4741161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2381" cap="rnd">
              <a:solidFill>
                <a:srgbClr val="9A999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1045" name="그룹 1044">
              <a:extLst>
                <a:ext uri="{FF2B5EF4-FFF2-40B4-BE49-F238E27FC236}">
                  <a16:creationId xmlns:a16="http://schemas.microsoft.com/office/drawing/2014/main" id="{C9FC59E1-7C8D-1672-EE52-E91FC6290A01}"/>
                </a:ext>
              </a:extLst>
            </p:cNvPr>
            <p:cNvGrpSpPr/>
            <p:nvPr/>
          </p:nvGrpSpPr>
          <p:grpSpPr>
            <a:xfrm flipH="1">
              <a:off x="1032875" y="4649409"/>
              <a:ext cx="3534680" cy="1090991"/>
              <a:chOff x="6082395" y="4994849"/>
              <a:chExt cx="1929488" cy="566995"/>
            </a:xfrm>
          </p:grpSpPr>
          <p:sp>
            <p:nvSpPr>
              <p:cNvPr id="8" name="자유형: 도형 7">
                <a:extLst>
                  <a:ext uri="{FF2B5EF4-FFF2-40B4-BE49-F238E27FC236}">
                    <a16:creationId xmlns:a16="http://schemas.microsoft.com/office/drawing/2014/main" id="{13BFFE55-6A3C-CC9D-6AC7-40811E6FD061}"/>
                  </a:ext>
                </a:extLst>
              </p:cNvPr>
              <p:cNvSpPr/>
              <p:nvPr/>
            </p:nvSpPr>
            <p:spPr>
              <a:xfrm>
                <a:off x="7649286" y="5189921"/>
                <a:ext cx="9525" cy="183575"/>
              </a:xfrm>
              <a:custGeom>
                <a:avLst/>
                <a:gdLst>
                  <a:gd name="connsiteX0" fmla="*/ 0 w 9525"/>
                  <a:gd name="connsiteY0" fmla="*/ 0 h 183575"/>
                  <a:gd name="connsiteX1" fmla="*/ 0 w 9525"/>
                  <a:gd name="connsiteY1" fmla="*/ 183575 h 18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83575">
                    <a:moveTo>
                      <a:pt x="0" y="0"/>
                    </a:moveTo>
                    <a:lnTo>
                      <a:pt x="0" y="183575"/>
                    </a:lnTo>
                  </a:path>
                </a:pathLst>
              </a:custGeom>
              <a:noFill/>
              <a:ln w="2381" cap="rnd">
                <a:solidFill>
                  <a:srgbClr val="9A999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" name="자유형: 도형 8">
                <a:extLst>
                  <a:ext uri="{FF2B5EF4-FFF2-40B4-BE49-F238E27FC236}">
                    <a16:creationId xmlns:a16="http://schemas.microsoft.com/office/drawing/2014/main" id="{1C4BEB5A-CF2D-7C45-6C9B-012FD5E4E4AB}"/>
                  </a:ext>
                </a:extLst>
              </p:cNvPr>
              <p:cNvSpPr/>
              <p:nvPr/>
            </p:nvSpPr>
            <p:spPr>
              <a:xfrm>
                <a:off x="7566866" y="5189921"/>
                <a:ext cx="9525" cy="183575"/>
              </a:xfrm>
              <a:custGeom>
                <a:avLst/>
                <a:gdLst>
                  <a:gd name="connsiteX0" fmla="*/ 0 w 9525"/>
                  <a:gd name="connsiteY0" fmla="*/ 0 h 183575"/>
                  <a:gd name="connsiteX1" fmla="*/ 0 w 9525"/>
                  <a:gd name="connsiteY1" fmla="*/ 183575 h 18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83575">
                    <a:moveTo>
                      <a:pt x="0" y="0"/>
                    </a:moveTo>
                    <a:lnTo>
                      <a:pt x="0" y="183575"/>
                    </a:lnTo>
                  </a:path>
                </a:pathLst>
              </a:custGeom>
              <a:noFill/>
              <a:ln w="2381" cap="rnd">
                <a:solidFill>
                  <a:srgbClr val="9A999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" name="자유형: 도형 9">
                <a:extLst>
                  <a:ext uri="{FF2B5EF4-FFF2-40B4-BE49-F238E27FC236}">
                    <a16:creationId xmlns:a16="http://schemas.microsoft.com/office/drawing/2014/main" id="{50229255-7B00-5B58-6938-AA9F384FC406}"/>
                  </a:ext>
                </a:extLst>
              </p:cNvPr>
              <p:cNvSpPr/>
              <p:nvPr/>
            </p:nvSpPr>
            <p:spPr>
              <a:xfrm>
                <a:off x="7556541" y="5021862"/>
                <a:ext cx="92078" cy="164696"/>
              </a:xfrm>
              <a:custGeom>
                <a:avLst/>
                <a:gdLst>
                  <a:gd name="connsiteX0" fmla="*/ 0 w 92078"/>
                  <a:gd name="connsiteY0" fmla="*/ 0 h 164696"/>
                  <a:gd name="connsiteX1" fmla="*/ 92078 w 92078"/>
                  <a:gd name="connsiteY1" fmla="*/ 0 h 164696"/>
                  <a:gd name="connsiteX2" fmla="*/ 92078 w 92078"/>
                  <a:gd name="connsiteY2" fmla="*/ 164697 h 164696"/>
                  <a:gd name="connsiteX3" fmla="*/ 9658 w 92078"/>
                  <a:gd name="connsiteY3" fmla="*/ 164697 h 164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078" h="164696">
                    <a:moveTo>
                      <a:pt x="0" y="0"/>
                    </a:moveTo>
                    <a:lnTo>
                      <a:pt x="92078" y="0"/>
                    </a:lnTo>
                    <a:lnTo>
                      <a:pt x="92078" y="164697"/>
                    </a:lnTo>
                    <a:lnTo>
                      <a:pt x="9658" y="164697"/>
                    </a:lnTo>
                  </a:path>
                </a:pathLst>
              </a:custGeom>
              <a:solidFill>
                <a:srgbClr val="65C1C8"/>
              </a:solidFill>
              <a:ln w="4763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id="{A0F9F5BE-1096-DEF5-E8B1-FB42CF1541BC}"/>
                  </a:ext>
                </a:extLst>
              </p:cNvPr>
              <p:cNvSpPr/>
              <p:nvPr/>
            </p:nvSpPr>
            <p:spPr>
              <a:xfrm>
                <a:off x="7951638" y="5188921"/>
                <a:ext cx="6229" cy="178831"/>
              </a:xfrm>
              <a:custGeom>
                <a:avLst/>
                <a:gdLst>
                  <a:gd name="connsiteX0" fmla="*/ 0 w 6229"/>
                  <a:gd name="connsiteY0" fmla="*/ 178832 h 178831"/>
                  <a:gd name="connsiteX1" fmla="*/ 0 w 6229"/>
                  <a:gd name="connsiteY1" fmla="*/ 0 h 17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229" h="178831">
                    <a:moveTo>
                      <a:pt x="0" y="178832"/>
                    </a:moveTo>
                    <a:cubicBezTo>
                      <a:pt x="8306" y="119615"/>
                      <a:pt x="8306" y="59246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id="{6A4B563A-B6E3-A87E-11B4-26D144AC6750}"/>
                  </a:ext>
                </a:extLst>
              </p:cNvPr>
              <p:cNvSpPr/>
              <p:nvPr/>
            </p:nvSpPr>
            <p:spPr>
              <a:xfrm>
                <a:off x="7556541" y="5370134"/>
                <a:ext cx="92078" cy="164715"/>
              </a:xfrm>
              <a:custGeom>
                <a:avLst/>
                <a:gdLst>
                  <a:gd name="connsiteX0" fmla="*/ 0 w 92078"/>
                  <a:gd name="connsiteY0" fmla="*/ 164716 h 164715"/>
                  <a:gd name="connsiteX1" fmla="*/ 92078 w 92078"/>
                  <a:gd name="connsiteY1" fmla="*/ 164716 h 164715"/>
                  <a:gd name="connsiteX2" fmla="*/ 92078 w 92078"/>
                  <a:gd name="connsiteY2" fmla="*/ 0 h 164715"/>
                  <a:gd name="connsiteX3" fmla="*/ 9658 w 92078"/>
                  <a:gd name="connsiteY3" fmla="*/ 0 h 164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078" h="164715">
                    <a:moveTo>
                      <a:pt x="0" y="164716"/>
                    </a:moveTo>
                    <a:lnTo>
                      <a:pt x="92078" y="164716"/>
                    </a:lnTo>
                    <a:lnTo>
                      <a:pt x="92078" y="0"/>
                    </a:lnTo>
                    <a:lnTo>
                      <a:pt x="9658" y="0"/>
                    </a:lnTo>
                  </a:path>
                </a:pathLst>
              </a:custGeom>
              <a:solidFill>
                <a:srgbClr val="65C1C8"/>
              </a:solidFill>
              <a:ln w="4763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3" name="자유형: 도형 22">
                <a:extLst>
                  <a:ext uri="{FF2B5EF4-FFF2-40B4-BE49-F238E27FC236}">
                    <a16:creationId xmlns:a16="http://schemas.microsoft.com/office/drawing/2014/main" id="{D71651ED-FB05-1176-8A86-9B060DD48D4B}"/>
                  </a:ext>
                </a:extLst>
              </p:cNvPr>
              <p:cNvSpPr/>
              <p:nvPr/>
            </p:nvSpPr>
            <p:spPr>
              <a:xfrm>
                <a:off x="7556522" y="5370134"/>
                <a:ext cx="9667" cy="164706"/>
              </a:xfrm>
              <a:custGeom>
                <a:avLst/>
                <a:gdLst>
                  <a:gd name="connsiteX0" fmla="*/ 9668 w 9667"/>
                  <a:gd name="connsiteY0" fmla="*/ 0 h 164706"/>
                  <a:gd name="connsiteX1" fmla="*/ 8706 w 9667"/>
                  <a:gd name="connsiteY1" fmla="*/ 26994 h 164706"/>
                  <a:gd name="connsiteX2" fmla="*/ 5734 w 9667"/>
                  <a:gd name="connsiteY2" fmla="*/ 86411 h 164706"/>
                  <a:gd name="connsiteX3" fmla="*/ 1572 w 9667"/>
                  <a:gd name="connsiteY3" fmla="*/ 145809 h 164706"/>
                  <a:gd name="connsiteX4" fmla="*/ 0 w 9667"/>
                  <a:gd name="connsiteY4" fmla="*/ 164706 h 164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" h="164706">
                    <a:moveTo>
                      <a:pt x="9668" y="0"/>
                    </a:moveTo>
                    <a:cubicBezTo>
                      <a:pt x="9392" y="9001"/>
                      <a:pt x="9077" y="18012"/>
                      <a:pt x="8706" y="26994"/>
                    </a:cubicBezTo>
                    <a:cubicBezTo>
                      <a:pt x="7915" y="46825"/>
                      <a:pt x="6925" y="66618"/>
                      <a:pt x="5734" y="86411"/>
                    </a:cubicBezTo>
                    <a:cubicBezTo>
                      <a:pt x="4543" y="106242"/>
                      <a:pt x="3153" y="126016"/>
                      <a:pt x="1572" y="145809"/>
                    </a:cubicBezTo>
                    <a:cubicBezTo>
                      <a:pt x="1067" y="152095"/>
                      <a:pt x="543" y="158420"/>
                      <a:pt x="0" y="164706"/>
                    </a:cubicBezTo>
                  </a:path>
                </a:pathLst>
              </a:custGeom>
              <a:solidFill>
                <a:srgbClr val="65C1C8"/>
              </a:solidFill>
              <a:ln w="7144" cap="rnd">
                <a:solidFill>
                  <a:srgbClr val="FB0F0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4" name="자유형: 도형 23">
                <a:extLst>
                  <a:ext uri="{FF2B5EF4-FFF2-40B4-BE49-F238E27FC236}">
                    <a16:creationId xmlns:a16="http://schemas.microsoft.com/office/drawing/2014/main" id="{AADCD187-F94B-7403-19E0-2FB94A78228D}"/>
                  </a:ext>
                </a:extLst>
              </p:cNvPr>
              <p:cNvSpPr/>
              <p:nvPr/>
            </p:nvSpPr>
            <p:spPr>
              <a:xfrm>
                <a:off x="7556522" y="5021872"/>
                <a:ext cx="9667" cy="164687"/>
              </a:xfrm>
              <a:custGeom>
                <a:avLst/>
                <a:gdLst>
                  <a:gd name="connsiteX0" fmla="*/ 9668 w 9667"/>
                  <a:gd name="connsiteY0" fmla="*/ 164687 h 164687"/>
                  <a:gd name="connsiteX1" fmla="*/ 8706 w 9667"/>
                  <a:gd name="connsiteY1" fmla="*/ 137674 h 164687"/>
                  <a:gd name="connsiteX2" fmla="*/ 5734 w 9667"/>
                  <a:gd name="connsiteY2" fmla="*/ 78276 h 164687"/>
                  <a:gd name="connsiteX3" fmla="*/ 1572 w 9667"/>
                  <a:gd name="connsiteY3" fmla="*/ 18879 h 164687"/>
                  <a:gd name="connsiteX4" fmla="*/ 0 w 9667"/>
                  <a:gd name="connsiteY4" fmla="*/ 0 h 164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" h="164687">
                    <a:moveTo>
                      <a:pt x="9668" y="164687"/>
                    </a:moveTo>
                    <a:cubicBezTo>
                      <a:pt x="9392" y="155686"/>
                      <a:pt x="9077" y="146675"/>
                      <a:pt x="8706" y="137674"/>
                    </a:cubicBezTo>
                    <a:cubicBezTo>
                      <a:pt x="7915" y="117862"/>
                      <a:pt x="6925" y="98069"/>
                      <a:pt x="5734" y="78276"/>
                    </a:cubicBezTo>
                    <a:cubicBezTo>
                      <a:pt x="4543" y="58483"/>
                      <a:pt x="3153" y="38671"/>
                      <a:pt x="1572" y="18879"/>
                    </a:cubicBezTo>
                    <a:cubicBezTo>
                      <a:pt x="1067" y="12573"/>
                      <a:pt x="543" y="6267"/>
                      <a:pt x="0" y="0"/>
                    </a:cubicBezTo>
                  </a:path>
                </a:pathLst>
              </a:custGeom>
              <a:solidFill>
                <a:srgbClr val="65C1C8"/>
              </a:solidFill>
              <a:ln w="7144" cap="rnd">
                <a:solidFill>
                  <a:srgbClr val="FB0F0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BE6FA314-8CE8-95CF-AFB3-D35BA3C0135F}"/>
                  </a:ext>
                </a:extLst>
              </p:cNvPr>
              <p:cNvSpPr/>
              <p:nvPr/>
            </p:nvSpPr>
            <p:spPr>
              <a:xfrm>
                <a:off x="6472444" y="5189255"/>
                <a:ext cx="29832" cy="178184"/>
              </a:xfrm>
              <a:custGeom>
                <a:avLst/>
                <a:gdLst>
                  <a:gd name="connsiteX0" fmla="*/ 29832 w 29832"/>
                  <a:gd name="connsiteY0" fmla="*/ 178184 h 178184"/>
                  <a:gd name="connsiteX1" fmla="*/ 0 w 29832"/>
                  <a:gd name="connsiteY1" fmla="*/ 178184 h 178184"/>
                  <a:gd name="connsiteX2" fmla="*/ 0 w 29832"/>
                  <a:gd name="connsiteY2" fmla="*/ 0 h 178184"/>
                  <a:gd name="connsiteX3" fmla="*/ 29832 w 29832"/>
                  <a:gd name="connsiteY3" fmla="*/ 0 h 17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832" h="178184">
                    <a:moveTo>
                      <a:pt x="29832" y="178184"/>
                    </a:moveTo>
                    <a:lnTo>
                      <a:pt x="0" y="178184"/>
                    </a:lnTo>
                    <a:lnTo>
                      <a:pt x="0" y="0"/>
                    </a:lnTo>
                    <a:lnTo>
                      <a:pt x="29832" y="0"/>
                    </a:lnTo>
                  </a:path>
                </a:pathLst>
              </a:custGeom>
              <a:solidFill>
                <a:srgbClr val="65C1C8"/>
              </a:solidFill>
              <a:ln w="4763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885F4083-30E9-564F-5321-CA1C50749C64}"/>
                  </a:ext>
                </a:extLst>
              </p:cNvPr>
              <p:cNvSpPr/>
              <p:nvPr/>
            </p:nvSpPr>
            <p:spPr>
              <a:xfrm>
                <a:off x="6404940" y="5383641"/>
                <a:ext cx="1338176" cy="178203"/>
              </a:xfrm>
              <a:custGeom>
                <a:avLst/>
                <a:gdLst>
                  <a:gd name="connsiteX0" fmla="*/ 1338177 w 1338176"/>
                  <a:gd name="connsiteY0" fmla="*/ 0 h 178203"/>
                  <a:gd name="connsiteX1" fmla="*/ 1270673 w 1338176"/>
                  <a:gd name="connsiteY1" fmla="*/ 0 h 178203"/>
                  <a:gd name="connsiteX2" fmla="*/ 1270673 w 1338176"/>
                  <a:gd name="connsiteY2" fmla="*/ 178203 h 178203"/>
                  <a:gd name="connsiteX3" fmla="*/ 0 w 1338176"/>
                  <a:gd name="connsiteY3" fmla="*/ 178203 h 17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8176" h="178203">
                    <a:moveTo>
                      <a:pt x="1338177" y="0"/>
                    </a:moveTo>
                    <a:lnTo>
                      <a:pt x="1270673" y="0"/>
                    </a:lnTo>
                    <a:lnTo>
                      <a:pt x="1270673" y="178203"/>
                    </a:lnTo>
                    <a:lnTo>
                      <a:pt x="0" y="178203"/>
                    </a:lnTo>
                  </a:path>
                </a:pathLst>
              </a:custGeom>
              <a:noFill/>
              <a:ln w="714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24" name="자유형: 도형 1023">
                <a:extLst>
                  <a:ext uri="{FF2B5EF4-FFF2-40B4-BE49-F238E27FC236}">
                    <a16:creationId xmlns:a16="http://schemas.microsoft.com/office/drawing/2014/main" id="{C4155E3E-A3AD-52BA-B658-85EC666D1FA5}"/>
                  </a:ext>
                </a:extLst>
              </p:cNvPr>
              <p:cNvSpPr/>
              <p:nvPr/>
            </p:nvSpPr>
            <p:spPr>
              <a:xfrm>
                <a:off x="7938799" y="5259263"/>
                <a:ext cx="38185" cy="38176"/>
              </a:xfrm>
              <a:custGeom>
                <a:avLst/>
                <a:gdLst>
                  <a:gd name="connsiteX0" fmla="*/ 0 w 38185"/>
                  <a:gd name="connsiteY0" fmla="*/ 0 h 38176"/>
                  <a:gd name="connsiteX1" fmla="*/ 38186 w 38185"/>
                  <a:gd name="connsiteY1" fmla="*/ 38176 h 3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185" h="38176">
                    <a:moveTo>
                      <a:pt x="0" y="0"/>
                    </a:moveTo>
                    <a:lnTo>
                      <a:pt x="38186" y="38176"/>
                    </a:lnTo>
                  </a:path>
                </a:pathLst>
              </a:custGeom>
              <a:noFill/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25" name="자유형: 도형 1024">
                <a:extLst>
                  <a:ext uri="{FF2B5EF4-FFF2-40B4-BE49-F238E27FC236}">
                    <a16:creationId xmlns:a16="http://schemas.microsoft.com/office/drawing/2014/main" id="{2BCDB3F3-A9C8-1220-E9A8-869AED22D400}"/>
                  </a:ext>
                </a:extLst>
              </p:cNvPr>
              <p:cNvSpPr/>
              <p:nvPr/>
            </p:nvSpPr>
            <p:spPr>
              <a:xfrm>
                <a:off x="7938789" y="5259263"/>
                <a:ext cx="38185" cy="38176"/>
              </a:xfrm>
              <a:custGeom>
                <a:avLst/>
                <a:gdLst>
                  <a:gd name="connsiteX0" fmla="*/ 38186 w 38185"/>
                  <a:gd name="connsiteY0" fmla="*/ 0 h 38176"/>
                  <a:gd name="connsiteX1" fmla="*/ 0 w 38185"/>
                  <a:gd name="connsiteY1" fmla="*/ 38176 h 3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185" h="38176">
                    <a:moveTo>
                      <a:pt x="38186" y="0"/>
                    </a:moveTo>
                    <a:lnTo>
                      <a:pt x="0" y="38176"/>
                    </a:lnTo>
                  </a:path>
                </a:pathLst>
              </a:custGeom>
              <a:noFill/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27" name="자유형: 도형 1026">
                <a:extLst>
                  <a:ext uri="{FF2B5EF4-FFF2-40B4-BE49-F238E27FC236}">
                    <a16:creationId xmlns:a16="http://schemas.microsoft.com/office/drawing/2014/main" id="{DB50B5D8-8BF8-4F28-5690-0B95AC7DA614}"/>
                  </a:ext>
                </a:extLst>
              </p:cNvPr>
              <p:cNvSpPr/>
              <p:nvPr/>
            </p:nvSpPr>
            <p:spPr>
              <a:xfrm>
                <a:off x="6505581" y="5278342"/>
                <a:ext cx="1506302" cy="9525"/>
              </a:xfrm>
              <a:custGeom>
                <a:avLst/>
                <a:gdLst>
                  <a:gd name="connsiteX0" fmla="*/ 1506303 w 1506302"/>
                  <a:gd name="connsiteY0" fmla="*/ 0 h 9525"/>
                  <a:gd name="connsiteX1" fmla="*/ 0 w 1506302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06302" h="9525">
                    <a:moveTo>
                      <a:pt x="1506303" y="0"/>
                    </a:moveTo>
                    <a:lnTo>
                      <a:pt x="0" y="0"/>
                    </a:lnTo>
                  </a:path>
                </a:pathLst>
              </a:custGeom>
              <a:noFill/>
              <a:ln w="2381" cap="rnd">
                <a:solidFill>
                  <a:srgbClr val="000000"/>
                </a:solidFill>
                <a:custDash>
                  <a:ds d="375000" sp="150000"/>
                  <a:ds d="150000" sp="150000"/>
                </a:custDash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29" name="자유형: 도형 1028">
                <a:extLst>
                  <a:ext uri="{FF2B5EF4-FFF2-40B4-BE49-F238E27FC236}">
                    <a16:creationId xmlns:a16="http://schemas.microsoft.com/office/drawing/2014/main" id="{48F18E50-8DC7-45EF-3241-FEF71E7B398A}"/>
                  </a:ext>
                </a:extLst>
              </p:cNvPr>
              <p:cNvSpPr/>
              <p:nvPr/>
            </p:nvSpPr>
            <p:spPr>
              <a:xfrm>
                <a:off x="6404940" y="4994849"/>
                <a:ext cx="1338176" cy="178203"/>
              </a:xfrm>
              <a:custGeom>
                <a:avLst/>
                <a:gdLst>
                  <a:gd name="connsiteX0" fmla="*/ 0 w 1338176"/>
                  <a:gd name="connsiteY0" fmla="*/ 0 h 178203"/>
                  <a:gd name="connsiteX1" fmla="*/ 1270673 w 1338176"/>
                  <a:gd name="connsiteY1" fmla="*/ 0 h 178203"/>
                  <a:gd name="connsiteX2" fmla="*/ 1270673 w 1338176"/>
                  <a:gd name="connsiteY2" fmla="*/ 178203 h 178203"/>
                  <a:gd name="connsiteX3" fmla="*/ 1338177 w 1338176"/>
                  <a:gd name="connsiteY3" fmla="*/ 178203 h 17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8176" h="178203">
                    <a:moveTo>
                      <a:pt x="0" y="0"/>
                    </a:moveTo>
                    <a:lnTo>
                      <a:pt x="1270673" y="0"/>
                    </a:lnTo>
                    <a:lnTo>
                      <a:pt x="1270673" y="178203"/>
                    </a:lnTo>
                    <a:lnTo>
                      <a:pt x="1338177" y="178203"/>
                    </a:lnTo>
                  </a:path>
                </a:pathLst>
              </a:custGeom>
              <a:noFill/>
              <a:ln w="714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31" name="자유형: 도형 1030">
                <a:extLst>
                  <a:ext uri="{FF2B5EF4-FFF2-40B4-BE49-F238E27FC236}">
                    <a16:creationId xmlns:a16="http://schemas.microsoft.com/office/drawing/2014/main" id="{77C2691B-D305-6E2B-6571-63D9BB206895}"/>
                  </a:ext>
                </a:extLst>
              </p:cNvPr>
              <p:cNvSpPr/>
              <p:nvPr/>
            </p:nvSpPr>
            <p:spPr>
              <a:xfrm>
                <a:off x="6082395" y="5278342"/>
                <a:ext cx="219" cy="9525"/>
              </a:xfrm>
              <a:custGeom>
                <a:avLst/>
                <a:gdLst>
                  <a:gd name="connsiteX0" fmla="*/ 0 w 219"/>
                  <a:gd name="connsiteY0" fmla="*/ 0 h 9525"/>
                  <a:gd name="connsiteX1" fmla="*/ 219 w 219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9" h="9525">
                    <a:moveTo>
                      <a:pt x="0" y="0"/>
                    </a:moveTo>
                    <a:lnTo>
                      <a:pt x="219" y="0"/>
                    </a:lnTo>
                  </a:path>
                </a:pathLst>
              </a:custGeom>
              <a:noFill/>
              <a:ln w="2381" cap="rnd">
                <a:solidFill>
                  <a:srgbClr val="9A999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39" name="자유형: 도형 1038">
                <a:extLst>
                  <a:ext uri="{FF2B5EF4-FFF2-40B4-BE49-F238E27FC236}">
                    <a16:creationId xmlns:a16="http://schemas.microsoft.com/office/drawing/2014/main" id="{841A0141-9692-52BD-7E1B-0EFE6483F87C}"/>
                  </a:ext>
                </a:extLst>
              </p:cNvPr>
              <p:cNvSpPr/>
              <p:nvPr/>
            </p:nvSpPr>
            <p:spPr>
              <a:xfrm>
                <a:off x="6502276" y="5189255"/>
                <a:ext cx="3307" cy="178184"/>
              </a:xfrm>
              <a:custGeom>
                <a:avLst/>
                <a:gdLst>
                  <a:gd name="connsiteX0" fmla="*/ 0 w 3307"/>
                  <a:gd name="connsiteY0" fmla="*/ 178184 h 178184"/>
                  <a:gd name="connsiteX1" fmla="*/ 0 w 3307"/>
                  <a:gd name="connsiteY1" fmla="*/ 0 h 17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307" h="178184">
                    <a:moveTo>
                      <a:pt x="0" y="178184"/>
                    </a:moveTo>
                    <a:cubicBezTo>
                      <a:pt x="4410" y="118891"/>
                      <a:pt x="4410" y="59274"/>
                      <a:pt x="0" y="0"/>
                    </a:cubicBezTo>
                  </a:path>
                </a:pathLst>
              </a:custGeom>
              <a:solidFill>
                <a:srgbClr val="65C1C8"/>
              </a:solidFill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41" name="자유형: 도형 1040">
                <a:extLst>
                  <a:ext uri="{FF2B5EF4-FFF2-40B4-BE49-F238E27FC236}">
                    <a16:creationId xmlns:a16="http://schemas.microsoft.com/office/drawing/2014/main" id="{1E9B8B6D-E9E3-0070-873D-9CB7677DF9F0}"/>
                  </a:ext>
                </a:extLst>
              </p:cNvPr>
              <p:cNvSpPr/>
              <p:nvPr/>
            </p:nvSpPr>
            <p:spPr>
              <a:xfrm>
                <a:off x="7941466" y="5188655"/>
                <a:ext cx="21602" cy="9525"/>
              </a:xfrm>
              <a:custGeom>
                <a:avLst/>
                <a:gdLst>
                  <a:gd name="connsiteX0" fmla="*/ 0 w 21602"/>
                  <a:gd name="connsiteY0" fmla="*/ 0 h 9525"/>
                  <a:gd name="connsiteX1" fmla="*/ 21603 w 21602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02" h="9525">
                    <a:moveTo>
                      <a:pt x="0" y="0"/>
                    </a:moveTo>
                    <a:lnTo>
                      <a:pt x="21603" y="0"/>
                    </a:lnTo>
                  </a:path>
                </a:pathLst>
              </a:custGeom>
              <a:noFill/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42" name="자유형: 도형 1041">
                <a:extLst>
                  <a:ext uri="{FF2B5EF4-FFF2-40B4-BE49-F238E27FC236}">
                    <a16:creationId xmlns:a16="http://schemas.microsoft.com/office/drawing/2014/main" id="{7989E7FB-D4CE-1094-3AC9-459AAAEA8BCF}"/>
                  </a:ext>
                </a:extLst>
              </p:cNvPr>
              <p:cNvSpPr/>
              <p:nvPr/>
            </p:nvSpPr>
            <p:spPr>
              <a:xfrm>
                <a:off x="7940875" y="5367448"/>
                <a:ext cx="21602" cy="9525"/>
              </a:xfrm>
              <a:custGeom>
                <a:avLst/>
                <a:gdLst>
                  <a:gd name="connsiteX0" fmla="*/ 0 w 21602"/>
                  <a:gd name="connsiteY0" fmla="*/ 0 h 9525"/>
                  <a:gd name="connsiteX1" fmla="*/ 21603 w 21602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02" h="9525">
                    <a:moveTo>
                      <a:pt x="0" y="0"/>
                    </a:moveTo>
                    <a:lnTo>
                      <a:pt x="21603" y="0"/>
                    </a:lnTo>
                  </a:path>
                </a:pathLst>
              </a:custGeom>
              <a:noFill/>
              <a:ln w="4763" cap="rnd">
                <a:solidFill>
                  <a:srgbClr val="FB0F0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95FA4520-9167-3C4B-B89C-1CF4488D158A}"/>
                </a:ext>
              </a:extLst>
            </p:cNvPr>
            <p:cNvSpPr txBox="1"/>
            <p:nvPr/>
          </p:nvSpPr>
          <p:spPr>
            <a:xfrm>
              <a:off x="1442720" y="5811520"/>
              <a:ext cx="2451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SF UI Display Light" panose="00000400000000000000" pitchFamily="2" charset="0"/>
                  <a:cs typeface="SF UI Display Light" panose="00000400000000000000" pitchFamily="2" charset="0"/>
                </a:rPr>
                <a:t>Telescope</a:t>
              </a:r>
              <a:endParaRPr lang="ko-KR" altLang="en-US" dirty="0">
                <a:latin typeface="SF UI Display Light" panose="00000400000000000000" pitchFamily="2" charset="0"/>
                <a:cs typeface="SF UI Display Light" panose="00000400000000000000" pitchFamily="2" charset="0"/>
              </a:endParaRPr>
            </a:p>
          </p:txBody>
        </p:sp>
        <p:cxnSp>
          <p:nvCxnSpPr>
            <p:cNvPr id="1048" name="직선 연결선 1047">
              <a:extLst>
                <a:ext uri="{FF2B5EF4-FFF2-40B4-BE49-F238E27FC236}">
                  <a16:creationId xmlns:a16="http://schemas.microsoft.com/office/drawing/2014/main" id="{8DEB2142-304E-E85A-8D96-5EEC60E302AE}"/>
                </a:ext>
              </a:extLst>
            </p:cNvPr>
            <p:cNvCxnSpPr/>
            <p:nvPr/>
          </p:nvCxnSpPr>
          <p:spPr>
            <a:xfrm flipV="1">
              <a:off x="4709086" y="4484199"/>
              <a:ext cx="1620000" cy="162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A46167FB-690C-D338-B4B3-CDD2F3791A72}"/>
                </a:ext>
              </a:extLst>
            </p:cNvPr>
            <p:cNvSpPr txBox="1"/>
            <p:nvPr/>
          </p:nvSpPr>
          <p:spPr>
            <a:xfrm>
              <a:off x="6482080" y="4450080"/>
              <a:ext cx="2672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latin typeface="SF UI Display Light" panose="00000400000000000000" pitchFamily="2" charset="0"/>
                  <a:cs typeface="SF UI Display Light" panose="00000400000000000000" pitchFamily="2" charset="0"/>
                </a:rPr>
                <a:t>Motor B, rotation angle </a:t>
              </a:r>
              <a:r>
                <a:rPr lang="el-GR" altLang="ko-KR" sz="1800" dirty="0">
                  <a:latin typeface="KoPub바탕체 Light" panose="02020603020101020101" pitchFamily="18" charset="-127"/>
                  <a:ea typeface="KoPub바탕체 Light" panose="02020603020101020101" pitchFamily="18" charset="-127"/>
                  <a:cs typeface="CMU Serif" panose="02000603000000000000" pitchFamily="2" charset="0"/>
                </a:rPr>
                <a:t>φ</a:t>
              </a:r>
              <a:endParaRPr lang="ko-KR" altLang="en-US" dirty="0"/>
            </a:p>
          </p:txBody>
        </p:sp>
        <p:sp>
          <p:nvSpPr>
            <p:cNvPr id="1051" name="순서도: 가산 접합 1050">
              <a:extLst>
                <a:ext uri="{FF2B5EF4-FFF2-40B4-BE49-F238E27FC236}">
                  <a16:creationId xmlns:a16="http://schemas.microsoft.com/office/drawing/2014/main" id="{FFDB0754-AF91-D903-2F54-C736BAFD23DE}"/>
                </a:ext>
              </a:extLst>
            </p:cNvPr>
            <p:cNvSpPr/>
            <p:nvPr/>
          </p:nvSpPr>
          <p:spPr>
            <a:xfrm>
              <a:off x="5439360" y="4997210"/>
              <a:ext cx="360000" cy="360000"/>
            </a:xfrm>
            <a:prstGeom prst="flowChartSummingJunc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A46369C5-42DB-B95F-BB23-D9EEE921FEED}"/>
                </a:ext>
              </a:extLst>
            </p:cNvPr>
            <p:cNvSpPr txBox="1"/>
            <p:nvPr/>
          </p:nvSpPr>
          <p:spPr>
            <a:xfrm>
              <a:off x="6477545" y="4987878"/>
              <a:ext cx="2672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latin typeface="SF UI Display Light" panose="00000400000000000000" pitchFamily="2" charset="0"/>
                  <a:cs typeface="SF UI Display Light" panose="00000400000000000000" pitchFamily="2" charset="0"/>
                </a:rPr>
                <a:t>Motor A, rotation angle </a:t>
              </a:r>
              <a:r>
                <a:rPr lang="el-GR" altLang="ko-KR" sz="1800" dirty="0">
                  <a:latin typeface="KoPub바탕체 Light" panose="02020603020101020101" pitchFamily="18" charset="-127"/>
                  <a:ea typeface="KoPub바탕체 Light" panose="02020603020101020101" pitchFamily="18" charset="-127"/>
                  <a:cs typeface="CMU Serif" panose="02000603000000000000" pitchFamily="2" charset="0"/>
                </a:rPr>
                <a:t>θ</a:t>
              </a:r>
              <a:endParaRPr lang="ko-KR" altLang="en-US" dirty="0"/>
            </a:p>
          </p:txBody>
        </p:sp>
        <p:cxnSp>
          <p:nvCxnSpPr>
            <p:cNvPr id="1054" name="직선 화살표 연결선 1053">
              <a:extLst>
                <a:ext uri="{FF2B5EF4-FFF2-40B4-BE49-F238E27FC236}">
                  <a16:creationId xmlns:a16="http://schemas.microsoft.com/office/drawing/2014/main" id="{549115A5-90CC-1471-3AD5-2DBA1256923C}"/>
                </a:ext>
              </a:extLst>
            </p:cNvPr>
            <p:cNvCxnSpPr/>
            <p:nvPr/>
          </p:nvCxnSpPr>
          <p:spPr>
            <a:xfrm flipH="1" flipV="1">
              <a:off x="4878988" y="4443490"/>
              <a:ext cx="720000" cy="72000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E2335502-B2C1-C624-92E0-D9A8C8E23E3F}"/>
                </a:ext>
              </a:extLst>
            </p:cNvPr>
            <p:cNvSpPr txBox="1"/>
            <p:nvPr/>
          </p:nvSpPr>
          <p:spPr>
            <a:xfrm>
              <a:off x="4484470" y="4332054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b="1" dirty="0" err="1">
                  <a:latin typeface="CMU Serif" panose="02000603000000000000" pitchFamily="2" charset="0"/>
                  <a:cs typeface="CMU Serif" panose="02000603000000000000" pitchFamily="2" charset="0"/>
                </a:rPr>
                <a:t>v</a:t>
              </a:r>
              <a:r>
                <a:rPr lang="en-US" altLang="ko-KR" sz="1800" i="1" baseline="-25000" dirty="0" err="1">
                  <a:latin typeface="CMU Serif" panose="02000603000000000000" pitchFamily="2" charset="0"/>
                  <a:cs typeface="CMU Serif" panose="02000603000000000000" pitchFamily="2" charset="0"/>
                </a:rPr>
                <a:t>m</a:t>
              </a:r>
              <a:endParaRPr lang="ko-KR" altLang="en-US" dirty="0"/>
            </a:p>
          </p:txBody>
        </p:sp>
        <p:cxnSp>
          <p:nvCxnSpPr>
            <p:cNvPr id="1056" name="직선 화살표 연결선 1055">
              <a:extLst>
                <a:ext uri="{FF2B5EF4-FFF2-40B4-BE49-F238E27FC236}">
                  <a16:creationId xmlns:a16="http://schemas.microsoft.com/office/drawing/2014/main" id="{5B58A896-5A72-3792-55A2-774B3BBE8C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0188" y="5185667"/>
              <a:ext cx="1018800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59F496BC-0423-F74F-6A0A-361ECE28A4C6}"/>
                </a:ext>
              </a:extLst>
            </p:cNvPr>
            <p:cNvSpPr txBox="1"/>
            <p:nvPr/>
          </p:nvSpPr>
          <p:spPr>
            <a:xfrm>
              <a:off x="4252008" y="5172544"/>
              <a:ext cx="8467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800" b="1" dirty="0">
                  <a:latin typeface="CMU Serif" panose="02000603000000000000" pitchFamily="2" charset="0"/>
                  <a:cs typeface="CMU Serif" panose="02000603000000000000" pitchFamily="2" charset="0"/>
                </a:rPr>
                <a:t>v</a:t>
              </a:r>
              <a:r>
                <a:rPr lang="en-US" altLang="ko-KR" sz="1800" i="1" baseline="-25000" dirty="0">
                  <a:latin typeface="CMU Serif" panose="02000603000000000000" pitchFamily="2" charset="0"/>
                  <a:cs typeface="CMU Serif" panose="02000603000000000000" pitchFamily="2" charset="0"/>
                </a:rPr>
                <a:t>d</a:t>
              </a:r>
            </a:p>
            <a:p>
              <a:pPr algn="ctr"/>
              <a:r>
                <a:rPr lang="en-US" altLang="ko-KR" dirty="0">
                  <a:latin typeface="CMU Serif" panose="02000603000000000000" pitchFamily="2" charset="0"/>
                  <a:cs typeface="CMU Serif" panose="02000603000000000000" pitchFamily="2" charset="0"/>
                </a:rPr>
                <a:t>(fixed)</a:t>
              </a:r>
              <a:endParaRPr lang="ko-KR" altLang="en-US" dirty="0"/>
            </a:p>
          </p:txBody>
        </p:sp>
        <p:sp>
          <p:nvSpPr>
            <p:cNvPr id="1059" name="TextBox 1058">
              <a:extLst>
                <a:ext uri="{FF2B5EF4-FFF2-40B4-BE49-F238E27FC236}">
                  <a16:creationId xmlns:a16="http://schemas.microsoft.com/office/drawing/2014/main" id="{2EB14EEB-F957-9F62-5FBA-3B399E3C7EEC}"/>
                </a:ext>
              </a:extLst>
            </p:cNvPr>
            <p:cNvSpPr txBox="1"/>
            <p:nvPr/>
          </p:nvSpPr>
          <p:spPr>
            <a:xfrm>
              <a:off x="5231053" y="4042103"/>
              <a:ext cx="416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b="1" dirty="0">
                  <a:latin typeface="CMU Serif" panose="02000603000000000000" pitchFamily="2" charset="0"/>
                  <a:cs typeface="CMU Serif" panose="02000603000000000000" pitchFamily="2" charset="0"/>
                </a:rPr>
                <a:t>v</a:t>
              </a:r>
              <a:r>
                <a:rPr lang="en-US" altLang="ko-KR" sz="1800" i="1" baseline="-25000" dirty="0">
                  <a:latin typeface="CMU Serif" panose="02000603000000000000" pitchFamily="2" charset="0"/>
                  <a:cs typeface="CMU Serif" panose="02000603000000000000" pitchFamily="2" charset="0"/>
                </a:rPr>
                <a:t>t</a:t>
              </a:r>
              <a:endParaRPr lang="ko-KR" altLang="en-US" dirty="0"/>
            </a:p>
          </p:txBody>
        </p:sp>
        <p:cxnSp>
          <p:nvCxnSpPr>
            <p:cNvPr id="1060" name="직선 화살표 연결선 1059">
              <a:extLst>
                <a:ext uri="{FF2B5EF4-FFF2-40B4-BE49-F238E27FC236}">
                  <a16:creationId xmlns:a16="http://schemas.microsoft.com/office/drawing/2014/main" id="{69BC014B-2B03-ED98-4013-9B5FFFAB12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19360" y="4153744"/>
              <a:ext cx="0" cy="101880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3" name="TextBox 1062">
            <a:extLst>
              <a:ext uri="{FF2B5EF4-FFF2-40B4-BE49-F238E27FC236}">
                <a16:creationId xmlns:a16="http://schemas.microsoft.com/office/drawing/2014/main" id="{DB167031-1E19-3CFA-A08F-7F056AA9C9F1}"/>
              </a:ext>
            </a:extLst>
          </p:cNvPr>
          <p:cNvSpPr txBox="1"/>
          <p:nvPr/>
        </p:nvSpPr>
        <p:spPr>
          <a:xfrm>
            <a:off x="3917950" y="6343650"/>
            <a:ext cx="4349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SF UI Display SemBd" panose="00000700000000000000" pitchFamily="50" charset="0"/>
                <a:cs typeface="SF UI Display SemBd" panose="00000700000000000000" pitchFamily="50" charset="0"/>
              </a:rPr>
              <a:t>Figure 1. The Figure of vectors</a:t>
            </a:r>
            <a:endParaRPr lang="ko-KR" altLang="en-US" sz="1400" dirty="0">
              <a:latin typeface="SF UI Display SemBd" panose="00000700000000000000" pitchFamily="50" charset="0"/>
              <a:cs typeface="SF UI Display SemBd" panose="00000700000000000000" pitchFamily="50" charset="0"/>
            </a:endParaRP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57C39965-55E2-862B-5A07-89CE09041309}"/>
              </a:ext>
            </a:extLst>
          </p:cNvPr>
          <p:cNvCxnSpPr>
            <a:cxnSpLocks/>
          </p:cNvCxnSpPr>
          <p:nvPr/>
        </p:nvCxnSpPr>
        <p:spPr>
          <a:xfrm flipH="1" flipV="1">
            <a:off x="9109005" y="5930459"/>
            <a:ext cx="10188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AAC4B985-C04F-094A-326E-012C2A07BB61}"/>
              </a:ext>
            </a:extLst>
          </p:cNvPr>
          <p:cNvCxnSpPr>
            <a:cxnSpLocks/>
          </p:cNvCxnSpPr>
          <p:nvPr/>
        </p:nvCxnSpPr>
        <p:spPr>
          <a:xfrm flipV="1">
            <a:off x="10148177" y="4898536"/>
            <a:ext cx="0" cy="10188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9AE0842-D8B0-6062-53A6-FEEB4F9E436E}"/>
              </a:ext>
            </a:extLst>
          </p:cNvPr>
          <p:cNvSpPr txBox="1"/>
          <p:nvPr/>
        </p:nvSpPr>
        <p:spPr>
          <a:xfrm>
            <a:off x="9006568" y="5948075"/>
            <a:ext cx="664372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z</a:t>
            </a:r>
            <a:endParaRPr lang="ko-KR" altLang="en-US" i="1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4AE3CB-16A5-AC79-1A51-984C97554897}"/>
              </a:ext>
            </a:extLst>
          </p:cNvPr>
          <p:cNvSpPr txBox="1"/>
          <p:nvPr/>
        </p:nvSpPr>
        <p:spPr>
          <a:xfrm>
            <a:off x="10206829" y="4761732"/>
            <a:ext cx="664372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x</a:t>
            </a:r>
            <a:endParaRPr lang="ko-KR" altLang="en-US" i="1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5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E90506E4-D8B1-A1AE-3051-DB05188E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0" y="1382487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Then, the angle and is</a:t>
            </a: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  <a:cs typeface="CMU Serif" panose="02000603000000000000" pitchFamily="2" charset="0"/>
            </a:endParaRP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  <a:cs typeface="CMU Serif" panose="02000603000000000000" pitchFamily="2" charset="0"/>
            </a:endParaRP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  <a:cs typeface="CMU Serif" panose="02000603000000000000" pitchFamily="2" charset="0"/>
            </a:endParaRP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  <a:cs typeface="CMU Serif" panose="02000603000000000000" pitchFamily="2" charset="0"/>
            </a:endParaRPr>
          </a:p>
          <a:p>
            <a:pPr marL="0" indent="0">
              <a:buNone/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But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they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can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be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represented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in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the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arctan, which can be used for CORDIC system.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EFBC8D40-1549-F577-FC84-F13EDDF83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0" y="1844963"/>
            <a:ext cx="4610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CFF1D752-FD13-57D6-9DBA-6F0C7357A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123" y="1654957"/>
            <a:ext cx="610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E90506E4-D8B1-A1AE-3051-DB05188E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22" y="343397"/>
            <a:ext cx="10515600" cy="475111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There are some conditions for activating MCL.</a:t>
            </a:r>
          </a:p>
          <a:p>
            <a:pPr lvl="1"/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First, this acts only when the signal is triggered.</a:t>
            </a:r>
          </a:p>
          <a:p>
            <a:pPr lvl="2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When the signal is targeted, the trigger signal goes to TDL and TDL makes the final decision. Then its input is Reset signal(ON/OFF) and the trigger signal passed IIL, and output signal would be ON/OFF too.</a:t>
            </a:r>
          </a:p>
          <a:p>
            <a:pPr lvl="1"/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Second, this receives the coordinate data from CCL.</a:t>
            </a:r>
          </a:p>
          <a:p>
            <a:pPr lvl="2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From the targeted trigger data, the CCL decodes the coordinate data and sends it to MCL.</a:t>
            </a:r>
          </a:p>
          <a:p>
            <a:pPr lvl="2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Then, the coordinate data has the structure three 16 bits serial, fixed point data. </a:t>
            </a:r>
          </a:p>
          <a:p>
            <a:pPr lvl="2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We chose the fixed-point data for this because of the IP core and CORDIC algorithm.</a:t>
            </a:r>
          </a:p>
          <a:p>
            <a:pPr marL="0" indent="0">
              <a:buNone/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CMU Serif" panose="02000603000000000000" pitchFamily="2" charset="0"/>
              </a:rPr>
              <a:t>First is calculating the rotation angle from the coordinate(from CCL) and the Enable signal(from TDL).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DB46372-802E-C0F5-1425-661C46687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214" y="3970225"/>
            <a:ext cx="6422464" cy="2887775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19E144A6-09CF-0049-7B2C-E8B410835B5B}"/>
              </a:ext>
            </a:extLst>
          </p:cNvPr>
          <p:cNvSpPr/>
          <p:nvPr/>
        </p:nvSpPr>
        <p:spPr>
          <a:xfrm>
            <a:off x="10088088" y="5409210"/>
            <a:ext cx="875834" cy="88471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70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E90506E4-D8B1-A1AE-3051-DB05188E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0" y="1382487"/>
            <a:ext cx="10515600" cy="4351338"/>
          </a:xfrm>
        </p:spPr>
        <p:txBody>
          <a:bodyPr>
            <a:normAutofit/>
          </a:bodyPr>
          <a:lstStyle/>
          <a:p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이때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arctan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함수를 구현하기 위해 다음의 방법을 생각함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: CORDIC(IP Core) /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테일러 급수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/ real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변수에 대한 내장 함수</a:t>
            </a:r>
            <a:endParaRPr lang="en-US" altLang="ko-KR" sz="2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Real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변수를 통한 내장 함수 사용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: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연산 구현을 위해 변환 로직이 다시 필요하다는 치명적 약점 노출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연산 자원의 낭비를 막기 위해 기각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</a:p>
          <a:p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테일러 급수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: </a:t>
            </a:r>
            <a:r>
              <a:rPr lang="en-US" altLang="ko-KR" sz="2400" dirty="0" err="1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stepmotor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구동 각도를 완전히 확신할 수 없는 상태여서 다소 위험한 선택일 수 있으며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오차로 인해 문제가 발생할 수 있음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</a:p>
          <a:p>
            <a:endParaRPr lang="en-US" altLang="ko-KR" sz="24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따라서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CORDIC(IP core)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을 사용하여 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arctan </a:t>
            </a:r>
            <a:r>
              <a:rPr lang="ko-KR" altLang="en-US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함수를 구현하기로 함</a:t>
            </a:r>
            <a:r>
              <a:rPr lang="en-US" altLang="ko-KR" sz="24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</a:p>
          <a:p>
            <a:pPr lvl="1"/>
            <a:r>
              <a:rPr lang="ko-KR" altLang="en-US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이에 따라 </a:t>
            </a:r>
            <a:r>
              <a:rPr lang="en-US" altLang="ko-KR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9</a:t>
            </a:r>
            <a:r>
              <a:rPr lang="ko-KR" altLang="en-US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월부터 </a:t>
            </a:r>
            <a:r>
              <a:rPr lang="en-US" altLang="ko-KR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CORDIC</a:t>
            </a:r>
            <a:r>
              <a:rPr lang="ko-KR" altLang="en-US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을 활용하여 함수 및 </a:t>
            </a:r>
            <a:r>
              <a:rPr lang="ko-KR" altLang="en-US" sz="2000" dirty="0" err="1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함수값을</a:t>
            </a:r>
            <a:r>
              <a:rPr lang="ko-KR" altLang="en-US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출력하는 연습을 진행함</a:t>
            </a:r>
            <a:r>
              <a:rPr lang="en-US" altLang="ko-KR" sz="20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28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3">
            <a:extLst>
              <a:ext uri="{FF2B5EF4-FFF2-40B4-BE49-F238E27FC236}">
                <a16:creationId xmlns:a16="http://schemas.microsoft.com/office/drawing/2014/main" id="{5EC82F3B-32F0-00EF-4B56-1865CDA129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9001" y="5760080"/>
          <a:ext cx="1105534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959">
                  <a:extLst>
                    <a:ext uri="{9D8B030D-6E8A-4147-A177-3AD203B41FA5}">
                      <a16:colId xmlns:a16="http://schemas.microsoft.com/office/drawing/2014/main" val="3931946327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643081342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121253121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3353734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111690824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580298825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217333182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695027735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1351261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105187600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26277796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64975540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4906968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991620390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556027771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157233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Sign Bit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Integer part</a:t>
                      </a:r>
                    </a:p>
                    <a:p>
                      <a:pPr algn="ctr" latinLnBrk="1"/>
                      <a:r>
                        <a:rPr lang="en-US" altLang="ko-KR" dirty="0"/>
                        <a:t>(3 bits)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Fractional Part</a:t>
                      </a:r>
                    </a:p>
                    <a:p>
                      <a:pPr algn="ctr" latinLnBrk="1"/>
                      <a:r>
                        <a:rPr lang="en-US" altLang="ko-KR" dirty="0"/>
                        <a:t>(12 bits)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8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65181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26876FF2-930F-2991-EF20-300308D2C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586"/>
            <a:ext cx="12192000" cy="4927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C491E7-B344-EC37-796F-EA55D8B31DBE}"/>
                  </a:ext>
                </a:extLst>
              </p:cNvPr>
              <p:cNvSpPr txBox="1"/>
              <p:nvPr/>
            </p:nvSpPr>
            <p:spPr>
              <a:xfrm>
                <a:off x="6096000" y="1775376"/>
                <a:ext cx="518795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0.28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=0.0048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rad</m:t>
                    </m:r>
                  </m:oMath>
                </a14:m>
                <a:r>
                  <a:rPr lang="en-US" altLang="ko-KR" b="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</a:t>
                </a:r>
              </a:p>
              <a:p>
                <a:r>
                  <a:rPr lang="en-US" altLang="ko-KR" b="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2</a:t>
                </a:r>
                <a:r>
                  <a:rPr lang="en-US" altLang="ko-KR" b="0" baseline="3000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-8</a:t>
                </a:r>
                <a:r>
                  <a:rPr lang="en-US" altLang="ko-KR" b="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rad &lt; 0.0048 rad &lt; 2</a:t>
                </a:r>
                <a:r>
                  <a:rPr lang="en-US" altLang="ko-KR" b="0" baseline="3000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-7</a:t>
                </a:r>
                <a:r>
                  <a:rPr lang="en-US" altLang="ko-KR" b="0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rad</a:t>
                </a:r>
              </a:p>
              <a:p>
                <a:r>
                  <a:rPr lang="ko-KR" altLang="en-US" dirty="0"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⇒ </a:t>
                </a:r>
                <a:r>
                  <a:rPr lang="ko-KR" altLang="en-US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소수점 이하 자리에 최소 </a:t>
                </a:r>
                <a:r>
                  <a:rPr lang="en-US" altLang="ko-KR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8</a:t>
                </a:r>
                <a:r>
                  <a:rPr lang="ko-KR" altLang="en-US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자리는 있어야 함</a:t>
                </a:r>
                <a:r>
                  <a:rPr lang="en-US" altLang="ko-KR" dirty="0"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C491E7-B344-EC37-796F-EA55D8B31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75376"/>
                <a:ext cx="5187950" cy="923330"/>
              </a:xfrm>
              <a:prstGeom prst="rect">
                <a:avLst/>
              </a:prstGeom>
              <a:blipFill>
                <a:blip r:embed="rId3"/>
                <a:stretch>
                  <a:fillRect l="-940" b="-105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73A847B-F578-5A37-531E-935731934E1C}"/>
              </a:ext>
            </a:extLst>
          </p:cNvPr>
          <p:cNvSpPr txBox="1"/>
          <p:nvPr/>
        </p:nvSpPr>
        <p:spPr>
          <a:xfrm>
            <a:off x="571500" y="1962150"/>
            <a:ext cx="481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CORDIC IP core : 16 bit fixed-point </a:t>
            </a:r>
            <a:r>
              <a:rPr lang="ko-KR" altLang="en-US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방식</a:t>
            </a:r>
            <a:endParaRPr lang="en-US" altLang="ko-KR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4593F-165D-37AF-5126-5F7B04C5879D}"/>
              </a:ext>
            </a:extLst>
          </p:cNvPr>
          <p:cNvSpPr txBox="1"/>
          <p:nvPr/>
        </p:nvSpPr>
        <p:spPr>
          <a:xfrm>
            <a:off x="3789920" y="3059668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따라서 실수 표현에 </a:t>
            </a:r>
            <a:r>
              <a:rPr lang="en-US" altLang="ko-KR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16bit </a:t>
            </a:r>
            <a:r>
              <a:rPr lang="ko-KR" altLang="en-US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고정소수점 방식 채택</a:t>
            </a:r>
            <a:r>
              <a:rPr lang="en-US" altLang="ko-KR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.</a:t>
            </a:r>
            <a:endParaRPr lang="en-US" altLang="ko-KR" b="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8664F-6102-EF1A-1049-3B5D4EEC0400}"/>
              </a:ext>
            </a:extLst>
          </p:cNvPr>
          <p:cNvSpPr txBox="1"/>
          <p:nvPr/>
        </p:nvSpPr>
        <p:spPr>
          <a:xfrm>
            <a:off x="571500" y="3722914"/>
            <a:ext cx="353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좌표 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x, y, z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의 표현 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(16 bit)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8BA3C1-029F-78BB-6795-0A476303F7C3}"/>
              </a:ext>
            </a:extLst>
          </p:cNvPr>
          <p:cNvSpPr txBox="1"/>
          <p:nvPr/>
        </p:nvSpPr>
        <p:spPr>
          <a:xfrm>
            <a:off x="571500" y="5390748"/>
            <a:ext cx="353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각도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A, B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의 표현 </a:t>
            </a:r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(16 bit)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graphicFrame>
        <p:nvGraphicFramePr>
          <p:cNvPr id="10" name="표 3">
            <a:extLst>
              <a:ext uri="{FF2B5EF4-FFF2-40B4-BE49-F238E27FC236}">
                <a16:creationId xmlns:a16="http://schemas.microsoft.com/office/drawing/2014/main" id="{27DF40DD-41AF-9323-531F-7E3F4952E49B}"/>
              </a:ext>
            </a:extLst>
          </p:cNvPr>
          <p:cNvGraphicFramePr>
            <a:graphicFrameLocks/>
          </p:cNvGraphicFramePr>
          <p:nvPr/>
        </p:nvGraphicFramePr>
        <p:xfrm>
          <a:off x="571500" y="4236037"/>
          <a:ext cx="1105534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959">
                  <a:extLst>
                    <a:ext uri="{9D8B030D-6E8A-4147-A177-3AD203B41FA5}">
                      <a16:colId xmlns:a16="http://schemas.microsoft.com/office/drawing/2014/main" val="3931946327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643081342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121253121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3353734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111690824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580298825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217333182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695027735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1351261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105187600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26277796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649755403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449069688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3991620390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556027771"/>
                    </a:ext>
                  </a:extLst>
                </a:gridCol>
                <a:gridCol w="690959">
                  <a:extLst>
                    <a:ext uri="{9D8B030D-6E8A-4147-A177-3AD203B41FA5}">
                      <a16:colId xmlns:a16="http://schemas.microsoft.com/office/drawing/2014/main" val="2157233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Sign Bit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Integer</a:t>
                      </a:r>
                      <a:r>
                        <a:rPr lang="ko-KR" altLang="en-US" sz="1000" dirty="0"/>
                        <a:t> </a:t>
                      </a:r>
                      <a:r>
                        <a:rPr lang="en-US" altLang="ko-KR" sz="1000" dirty="0"/>
                        <a:t>Part</a:t>
                      </a:r>
                    </a:p>
                    <a:p>
                      <a:pPr algn="ctr" latinLnBrk="1"/>
                      <a:r>
                        <a:rPr lang="en-US" altLang="ko-KR" sz="1000" dirty="0"/>
                        <a:t>(1 bit)</a:t>
                      </a:r>
                      <a:endParaRPr lang="ko-KR" altLang="en-US" sz="1000" dirty="0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Fractional Part</a:t>
                      </a:r>
                    </a:p>
                    <a:p>
                      <a:pPr algn="ctr" latinLnBrk="1"/>
                      <a:r>
                        <a:rPr lang="en-US" altLang="ko-KR" dirty="0"/>
                        <a:t>(14 bits)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Fractional Part</a:t>
                      </a:r>
                    </a:p>
                    <a:p>
                      <a:pPr algn="ctr" latinLnBrk="1"/>
                      <a:r>
                        <a:rPr lang="en-US" altLang="ko-KR" dirty="0"/>
                        <a:t>(12 bits)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8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65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3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다리꼴 4">
            <a:extLst>
              <a:ext uri="{FF2B5EF4-FFF2-40B4-BE49-F238E27FC236}">
                <a16:creationId xmlns:a16="http://schemas.microsoft.com/office/drawing/2014/main" id="{4EAB386E-50A2-0227-6A04-642BC4A1544F}"/>
              </a:ext>
            </a:extLst>
          </p:cNvPr>
          <p:cNvSpPr/>
          <p:nvPr/>
        </p:nvSpPr>
        <p:spPr>
          <a:xfrm rot="16200000">
            <a:off x="1800184" y="1995054"/>
            <a:ext cx="1425039" cy="718457"/>
          </a:xfrm>
          <a:prstGeom prst="trapezoid">
            <a:avLst>
              <a:gd name="adj" fmla="val 497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사다리꼴 5">
            <a:extLst>
              <a:ext uri="{FF2B5EF4-FFF2-40B4-BE49-F238E27FC236}">
                <a16:creationId xmlns:a16="http://schemas.microsoft.com/office/drawing/2014/main" id="{843B2A7F-14FF-1847-5D9C-C33AA5F3A4E2}"/>
              </a:ext>
            </a:extLst>
          </p:cNvPr>
          <p:cNvSpPr/>
          <p:nvPr/>
        </p:nvSpPr>
        <p:spPr>
          <a:xfrm rot="16200000">
            <a:off x="1800184" y="3431970"/>
            <a:ext cx="1425039" cy="718457"/>
          </a:xfrm>
          <a:prstGeom prst="trapezoid">
            <a:avLst>
              <a:gd name="adj" fmla="val 497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>
            <a:extLst>
              <a:ext uri="{FF2B5EF4-FFF2-40B4-BE49-F238E27FC236}">
                <a16:creationId xmlns:a16="http://schemas.microsoft.com/office/drawing/2014/main" id="{A9718B53-5CDF-1E55-D3BC-6595FB60407B}"/>
              </a:ext>
            </a:extLst>
          </p:cNvPr>
          <p:cNvSpPr/>
          <p:nvPr/>
        </p:nvSpPr>
        <p:spPr>
          <a:xfrm rot="16200000">
            <a:off x="1800184" y="4868885"/>
            <a:ext cx="1425039" cy="718457"/>
          </a:xfrm>
          <a:prstGeom prst="trapezoid">
            <a:avLst>
              <a:gd name="adj" fmla="val 497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CD47F8D-9DEC-5DA2-6D71-CC1F4A5DFBC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0" y="2354282"/>
            <a:ext cx="21534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C001A93-DD73-F843-D654-1692353E3292}"/>
              </a:ext>
            </a:extLst>
          </p:cNvPr>
          <p:cNvCxnSpPr>
            <a:cxnSpLocks/>
          </p:cNvCxnSpPr>
          <p:nvPr/>
        </p:nvCxnSpPr>
        <p:spPr>
          <a:xfrm>
            <a:off x="2871932" y="2361208"/>
            <a:ext cx="359222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F407C702-8F8B-4E36-04CB-FE901D3812A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871932" y="3791198"/>
            <a:ext cx="359222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446F47C8-2DA8-3C87-0241-94E45F1049AF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0" y="3791198"/>
            <a:ext cx="21534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BE48CD4D-350D-6284-666E-ABBEA705EF33}"/>
              </a:ext>
            </a:extLst>
          </p:cNvPr>
          <p:cNvCxnSpPr>
            <a:cxnSpLocks/>
            <a:endCxn id="8" idx="0"/>
          </p:cNvCxnSpPr>
          <p:nvPr/>
        </p:nvCxnSpPr>
        <p:spPr>
          <a:xfrm flipV="1">
            <a:off x="0" y="5228113"/>
            <a:ext cx="2153475" cy="692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145CF57C-7374-F00F-17CF-F2329E26D7F3}"/>
              </a:ext>
            </a:extLst>
          </p:cNvPr>
          <p:cNvCxnSpPr>
            <a:cxnSpLocks/>
            <a:stCxn id="8" idx="2"/>
            <a:endCxn id="62" idx="1"/>
          </p:cNvCxnSpPr>
          <p:nvPr/>
        </p:nvCxnSpPr>
        <p:spPr>
          <a:xfrm flipV="1">
            <a:off x="2871932" y="5223718"/>
            <a:ext cx="717409" cy="43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3120661C-8EA1-90E6-0BBD-553A2BAD94A0}"/>
              </a:ext>
            </a:extLst>
          </p:cNvPr>
          <p:cNvCxnSpPr>
            <a:cxnSpLocks/>
          </p:cNvCxnSpPr>
          <p:nvPr/>
        </p:nvCxnSpPr>
        <p:spPr>
          <a:xfrm flipV="1">
            <a:off x="2512703" y="1640710"/>
            <a:ext cx="0" cy="1966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87EFF32E-635E-16A2-54A3-401C21256321}"/>
              </a:ext>
            </a:extLst>
          </p:cNvPr>
          <p:cNvCxnSpPr>
            <a:cxnSpLocks/>
          </p:cNvCxnSpPr>
          <p:nvPr/>
        </p:nvCxnSpPr>
        <p:spPr>
          <a:xfrm flipH="1">
            <a:off x="1791605" y="1640710"/>
            <a:ext cx="72374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855ED77-B097-ED00-5FFD-7E9AC47A267F}"/>
              </a:ext>
            </a:extLst>
          </p:cNvPr>
          <p:cNvCxnSpPr>
            <a:cxnSpLocks/>
          </p:cNvCxnSpPr>
          <p:nvPr/>
        </p:nvCxnSpPr>
        <p:spPr>
          <a:xfrm>
            <a:off x="1789793" y="1251134"/>
            <a:ext cx="0" cy="32595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DEE0D2CB-B740-77FB-BF2F-7C3227B1CA32}"/>
              </a:ext>
            </a:extLst>
          </p:cNvPr>
          <p:cNvCxnSpPr>
            <a:cxnSpLocks/>
          </p:cNvCxnSpPr>
          <p:nvPr/>
        </p:nvCxnSpPr>
        <p:spPr>
          <a:xfrm flipH="1">
            <a:off x="1789793" y="3066802"/>
            <a:ext cx="72291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1E711BB5-A3D2-B16E-5101-61B67E81A9F6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512704" y="3054926"/>
            <a:ext cx="0" cy="2026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6E36D987-C49D-E3BD-127E-4FFA25128137}"/>
              </a:ext>
            </a:extLst>
          </p:cNvPr>
          <p:cNvCxnSpPr>
            <a:cxnSpLocks/>
          </p:cNvCxnSpPr>
          <p:nvPr/>
        </p:nvCxnSpPr>
        <p:spPr>
          <a:xfrm flipH="1">
            <a:off x="1789793" y="4492832"/>
            <a:ext cx="72291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F8C2204F-1D5A-19AB-8F75-A95D5E62E4B2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512704" y="4480956"/>
            <a:ext cx="0" cy="2135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AAA7A58-E041-BCCF-BEB3-9754F638B58B}"/>
              </a:ext>
            </a:extLst>
          </p:cNvPr>
          <p:cNvSpPr txBox="1"/>
          <p:nvPr/>
        </p:nvSpPr>
        <p:spPr>
          <a:xfrm>
            <a:off x="1651412" y="900785"/>
            <a:ext cx="97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Light" panose="00000400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S[3:0]</a:t>
            </a:r>
            <a:endParaRPr lang="ko-KR" altLang="en-US" dirty="0">
              <a:latin typeface="Univers Light" panose="00000400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0F26838-A166-A4B3-5D3F-549A1BB59983}"/>
              </a:ext>
            </a:extLst>
          </p:cNvPr>
          <p:cNvSpPr txBox="1"/>
          <p:nvPr/>
        </p:nvSpPr>
        <p:spPr>
          <a:xfrm>
            <a:off x="134341" y="1420122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X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serial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 num</a:t>
            </a:r>
            <a:endParaRPr lang="ko-KR" altLang="en-US" sz="12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37FBDCF-DD16-5A8D-0141-9B0F1AADFD44}"/>
              </a:ext>
            </a:extLst>
          </p:cNvPr>
          <p:cNvSpPr txBox="1"/>
          <p:nvPr/>
        </p:nvSpPr>
        <p:spPr>
          <a:xfrm>
            <a:off x="143989" y="2868938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Y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serial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 num</a:t>
            </a:r>
            <a:endParaRPr lang="ko-KR" altLang="en-US" sz="12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A69923-DFBD-F239-5EB2-5DC39E485233}"/>
              </a:ext>
            </a:extLst>
          </p:cNvPr>
          <p:cNvSpPr txBox="1"/>
          <p:nvPr/>
        </p:nvSpPr>
        <p:spPr>
          <a:xfrm>
            <a:off x="150999" y="4478455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Z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serial</a:t>
            </a:r>
          </a:p>
          <a:p>
            <a:pPr algn="ctr"/>
            <a:r>
              <a:rPr lang="en-US" altLang="ko-KR" sz="12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 num</a:t>
            </a:r>
            <a:endParaRPr lang="ko-KR" altLang="en-US" sz="12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B2AF5852-6CA4-3EF9-9AE8-E8BE782455D0}"/>
              </a:ext>
            </a:extLst>
          </p:cNvPr>
          <p:cNvSpPr/>
          <p:nvPr/>
        </p:nvSpPr>
        <p:spPr>
          <a:xfrm>
            <a:off x="3589341" y="4503718"/>
            <a:ext cx="144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16 bits</a:t>
            </a:r>
          </a:p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Full-adder</a:t>
            </a:r>
            <a:endParaRPr lang="ko-KR" altLang="en-US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79FADAEA-EC04-CFB0-5FCF-B438E84751C3}"/>
              </a:ext>
            </a:extLst>
          </p:cNvPr>
          <p:cNvCxnSpPr>
            <a:cxnSpLocks/>
          </p:cNvCxnSpPr>
          <p:nvPr/>
        </p:nvCxnSpPr>
        <p:spPr>
          <a:xfrm>
            <a:off x="5037202" y="5221189"/>
            <a:ext cx="1426959" cy="69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ED7BC10-457C-6301-750C-EA3C66FC99B7}"/>
              </a:ext>
            </a:extLst>
          </p:cNvPr>
          <p:cNvSpPr txBox="1"/>
          <p:nvPr/>
        </p:nvSpPr>
        <p:spPr>
          <a:xfrm>
            <a:off x="2151992" y="2214749"/>
            <a:ext cx="718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Demux</a:t>
            </a:r>
            <a:endParaRPr lang="ko-KR" altLang="en-US" sz="1200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8D17606-CB16-D61A-4F1D-0FD36A72FC48}"/>
              </a:ext>
            </a:extLst>
          </p:cNvPr>
          <p:cNvSpPr txBox="1"/>
          <p:nvPr/>
        </p:nvSpPr>
        <p:spPr>
          <a:xfrm>
            <a:off x="2146054" y="3643472"/>
            <a:ext cx="718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Demux</a:t>
            </a:r>
            <a:endParaRPr lang="ko-KR" altLang="en-US" sz="1200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B1EB373-A6FE-AA92-96D5-E596EF28488E}"/>
              </a:ext>
            </a:extLst>
          </p:cNvPr>
          <p:cNvSpPr txBox="1"/>
          <p:nvPr/>
        </p:nvSpPr>
        <p:spPr>
          <a:xfrm>
            <a:off x="2151552" y="5093758"/>
            <a:ext cx="718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Demux</a:t>
            </a:r>
            <a:endParaRPr lang="ko-KR" altLang="en-US" sz="1200" dirty="0">
              <a:latin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42F2AD3-59E2-6214-8C50-CC7DC856B1C5}"/>
              </a:ext>
            </a:extLst>
          </p:cNvPr>
          <p:cNvSpPr txBox="1"/>
          <p:nvPr/>
        </p:nvSpPr>
        <p:spPr>
          <a:xfrm>
            <a:off x="4926587" y="5296157"/>
            <a:ext cx="1638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Z</a:t>
            </a:r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m</a:t>
            </a: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 / 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E7882B-91D0-5CF8-FE9B-126BB465D66A}"/>
              </a:ext>
            </a:extLst>
          </p:cNvPr>
          <p:cNvSpPr txBox="1"/>
          <p:nvPr/>
        </p:nvSpPr>
        <p:spPr>
          <a:xfrm>
            <a:off x="4927353" y="3866167"/>
            <a:ext cx="1638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Y</a:t>
            </a:r>
            <a:endParaRPr lang="en-US" altLang="ko-KR" baseline="-25000" dirty="0">
              <a:latin typeface="Univers Condensed Light" panose="020B0306020202040204" pitchFamily="34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 / 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D41F07A-26DD-7795-A7E3-F381EBAE64A6}"/>
              </a:ext>
            </a:extLst>
          </p:cNvPr>
          <p:cNvSpPr txBox="1"/>
          <p:nvPr/>
        </p:nvSpPr>
        <p:spPr>
          <a:xfrm>
            <a:off x="4825367" y="2361208"/>
            <a:ext cx="1638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Coordinate X</a:t>
            </a:r>
            <a:endParaRPr lang="en-US" altLang="ko-KR" baseline="-25000" dirty="0">
              <a:latin typeface="Univers Condensed Light" panose="020B0306020202040204" pitchFamily="34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 / 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1A2246B9-7597-42C5-27A5-9F92501ED4B4}"/>
              </a:ext>
            </a:extLst>
          </p:cNvPr>
          <p:cNvSpPr/>
          <p:nvPr/>
        </p:nvSpPr>
        <p:spPr>
          <a:xfrm>
            <a:off x="1041400" y="914281"/>
            <a:ext cx="10109200" cy="539027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A4FB494E-057C-63DF-A938-EEC7BEAD17CF}"/>
              </a:ext>
            </a:extLst>
          </p:cNvPr>
          <p:cNvSpPr/>
          <p:nvPr/>
        </p:nvSpPr>
        <p:spPr>
          <a:xfrm>
            <a:off x="8996360" y="1987751"/>
            <a:ext cx="21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CORDIC</a:t>
            </a:r>
          </a:p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(IP core arctan)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B48D0D5-8484-8450-2769-A2AABA9B4DF2}"/>
              </a:ext>
            </a:extLst>
          </p:cNvPr>
          <p:cNvSpPr txBox="1"/>
          <p:nvPr/>
        </p:nvSpPr>
        <p:spPr>
          <a:xfrm>
            <a:off x="3582990" y="4026457"/>
            <a:ext cx="1447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Univers Condensed Light" panose="020B0306020202040204" pitchFamily="34" charset="0"/>
              </a:rPr>
              <a:t>16b’0001000000000000</a:t>
            </a:r>
            <a:endParaRPr lang="ko-KR" altLang="en-US" sz="1100" dirty="0">
              <a:latin typeface="Univers Condensed Light" panose="020B0306020202040204" pitchFamily="34" charset="0"/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6248A44B-B5E3-3D31-2B99-A2FDA43280D3}"/>
              </a:ext>
            </a:extLst>
          </p:cNvPr>
          <p:cNvCxnSpPr>
            <a:stCxn id="92" idx="2"/>
            <a:endCxn id="62" idx="0"/>
          </p:cNvCxnSpPr>
          <p:nvPr/>
        </p:nvCxnSpPr>
        <p:spPr>
          <a:xfrm>
            <a:off x="4306921" y="4288067"/>
            <a:ext cx="0" cy="21565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0A10BCD9-0CDD-31C8-BD28-CAC9E01A6A89}"/>
              </a:ext>
            </a:extLst>
          </p:cNvPr>
          <p:cNvCxnSpPr>
            <a:cxnSpLocks/>
            <a:stCxn id="91" idx="3"/>
          </p:cNvCxnSpPr>
          <p:nvPr/>
        </p:nvCxnSpPr>
        <p:spPr>
          <a:xfrm>
            <a:off x="11156360" y="2707751"/>
            <a:ext cx="143988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3B49D193-8D90-0616-299D-8B71B1DFB995}"/>
              </a:ext>
            </a:extLst>
          </p:cNvPr>
          <p:cNvSpPr txBox="1"/>
          <p:nvPr/>
        </p:nvSpPr>
        <p:spPr>
          <a:xfrm>
            <a:off x="10888270" y="1871602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Angle A</a:t>
            </a:r>
            <a:endParaRPr lang="en-US" altLang="ko-KR" baseline="-25000" dirty="0">
              <a:latin typeface="Univers Condensed Light" panose="020B0306020202040204" pitchFamily="34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</a:t>
            </a: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BA1144C6-8E2F-06DC-D834-F8C1B4103ADB}"/>
              </a:ext>
            </a:extLst>
          </p:cNvPr>
          <p:cNvCxnSpPr/>
          <p:nvPr/>
        </p:nvCxnSpPr>
        <p:spPr>
          <a:xfrm flipH="1">
            <a:off x="4583842" y="2186480"/>
            <a:ext cx="18000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98FB97A2-94D8-3376-CAE2-A2802A68C18D}"/>
              </a:ext>
            </a:extLst>
          </p:cNvPr>
          <p:cNvCxnSpPr/>
          <p:nvPr/>
        </p:nvCxnSpPr>
        <p:spPr>
          <a:xfrm flipH="1">
            <a:off x="4570625" y="3586312"/>
            <a:ext cx="18000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C6808617-EA36-5BC1-05EF-D7B725613A8E}"/>
              </a:ext>
            </a:extLst>
          </p:cNvPr>
          <p:cNvCxnSpPr/>
          <p:nvPr/>
        </p:nvCxnSpPr>
        <p:spPr>
          <a:xfrm flipH="1">
            <a:off x="3140111" y="5058126"/>
            <a:ext cx="18000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12CAF2AE-37B1-2822-06B1-978D82A2502A}"/>
              </a:ext>
            </a:extLst>
          </p:cNvPr>
          <p:cNvCxnSpPr/>
          <p:nvPr/>
        </p:nvCxnSpPr>
        <p:spPr>
          <a:xfrm flipH="1">
            <a:off x="5669450" y="5012333"/>
            <a:ext cx="18000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FCE26620-9570-FD54-1F08-86F8BDC1745F}"/>
              </a:ext>
            </a:extLst>
          </p:cNvPr>
          <p:cNvSpPr/>
          <p:nvPr/>
        </p:nvSpPr>
        <p:spPr>
          <a:xfrm>
            <a:off x="8990601" y="4148000"/>
            <a:ext cx="21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CORDIC</a:t>
            </a:r>
          </a:p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(IP core arctan)</a:t>
            </a:r>
          </a:p>
        </p:txBody>
      </p: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63063BF3-4FD2-6715-BCA2-04834112544E}"/>
              </a:ext>
            </a:extLst>
          </p:cNvPr>
          <p:cNvCxnSpPr>
            <a:cxnSpLocks/>
          </p:cNvCxnSpPr>
          <p:nvPr/>
        </p:nvCxnSpPr>
        <p:spPr>
          <a:xfrm>
            <a:off x="11145545" y="4868000"/>
            <a:ext cx="143988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5C665B7F-5488-4F0D-BA8E-896BD9741B1C}"/>
              </a:ext>
            </a:extLst>
          </p:cNvPr>
          <p:cNvSpPr txBox="1"/>
          <p:nvPr/>
        </p:nvSpPr>
        <p:spPr>
          <a:xfrm>
            <a:off x="10892529" y="4050515"/>
            <a:ext cx="1638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Angle B</a:t>
            </a:r>
            <a:endParaRPr lang="en-US" altLang="ko-KR" baseline="-25000" dirty="0">
              <a:latin typeface="Univers Condensed Light" panose="020B0306020202040204" pitchFamily="34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16 bits bus</a:t>
            </a:r>
          </a:p>
          <a:p>
            <a:pPr algn="ctr"/>
            <a:r>
              <a:rPr lang="en-US" altLang="ko-KR" baseline="-25000" dirty="0">
                <a:latin typeface="Univers Condensed Light" panose="020B0306020202040204" pitchFamily="34" charset="0"/>
                <a:ea typeface="CMU Serif" panose="02000603000000000000" pitchFamily="2" charset="0"/>
                <a:cs typeface="CMU Serif" panose="02000603000000000000" pitchFamily="2" charset="0"/>
              </a:rPr>
              <a:t>fixed-point</a:t>
            </a:r>
            <a:endParaRPr lang="ko-KR" altLang="en-US" baseline="-25000" dirty="0">
              <a:latin typeface="Univers Condensed Light" panose="020B0306020202040204" pitchFamily="34" charset="0"/>
              <a:cs typeface="CMU Serif" panose="02000603000000000000" pitchFamily="2" charset="0"/>
            </a:endParaRPr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B2A4FDD5-5261-DD2D-991C-88942A49EAF9}"/>
              </a:ext>
            </a:extLst>
          </p:cNvPr>
          <p:cNvSpPr/>
          <p:nvPr/>
        </p:nvSpPr>
        <p:spPr>
          <a:xfrm>
            <a:off x="6464161" y="1987751"/>
            <a:ext cx="1420917" cy="36002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The </a:t>
            </a:r>
          </a:p>
          <a:p>
            <a:pPr algn="ctr"/>
            <a:r>
              <a:rPr lang="en-US" altLang="ko-KR" dirty="0"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arithmetic module</a:t>
            </a:r>
          </a:p>
        </p:txBody>
      </p:sp>
      <p:cxnSp>
        <p:nvCxnSpPr>
          <p:cNvPr id="119" name="직선 연결선 118">
            <a:extLst>
              <a:ext uri="{FF2B5EF4-FFF2-40B4-BE49-F238E27FC236}">
                <a16:creationId xmlns:a16="http://schemas.microsoft.com/office/drawing/2014/main" id="{6B521DAC-60ED-185B-B56D-3B948F270A3C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7885078" y="2707751"/>
            <a:ext cx="111128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직선 연결선 122">
            <a:extLst>
              <a:ext uri="{FF2B5EF4-FFF2-40B4-BE49-F238E27FC236}">
                <a16:creationId xmlns:a16="http://schemas.microsoft.com/office/drawing/2014/main" id="{834C5FFD-0EB4-5A8F-0D33-D8E75D853720}"/>
              </a:ext>
            </a:extLst>
          </p:cNvPr>
          <p:cNvCxnSpPr>
            <a:cxnSpLocks/>
            <a:endCxn id="108" idx="1"/>
          </p:cNvCxnSpPr>
          <p:nvPr/>
        </p:nvCxnSpPr>
        <p:spPr>
          <a:xfrm>
            <a:off x="7879319" y="4868000"/>
            <a:ext cx="111128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이등변 삼각형 129">
            <a:extLst>
              <a:ext uri="{FF2B5EF4-FFF2-40B4-BE49-F238E27FC236}">
                <a16:creationId xmlns:a16="http://schemas.microsoft.com/office/drawing/2014/main" id="{4BF5FE4B-0EE6-B6C9-5492-7D7F356A9A05}"/>
              </a:ext>
            </a:extLst>
          </p:cNvPr>
          <p:cNvSpPr/>
          <p:nvPr/>
        </p:nvSpPr>
        <p:spPr>
          <a:xfrm rot="10800000">
            <a:off x="5824050" y="914280"/>
            <a:ext cx="544999" cy="438269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F1D1DBE7-1CA3-8AB0-4309-F8B46309F328}"/>
              </a:ext>
            </a:extLst>
          </p:cNvPr>
          <p:cNvCxnSpPr>
            <a:stCxn id="130" idx="3"/>
          </p:cNvCxnSpPr>
          <p:nvPr/>
        </p:nvCxnSpPr>
        <p:spPr>
          <a:xfrm flipH="1" flipV="1">
            <a:off x="6096000" y="57150"/>
            <a:ext cx="549" cy="857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E256E6D3-7EFD-A129-CF15-DECA37784FCE}"/>
              </a:ext>
            </a:extLst>
          </p:cNvPr>
          <p:cNvSpPr txBox="1"/>
          <p:nvPr/>
        </p:nvSpPr>
        <p:spPr>
          <a:xfrm>
            <a:off x="6096000" y="342900"/>
            <a:ext cx="217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Enable (ON/OFF) from TDL</a:t>
            </a:r>
            <a:endParaRPr lang="ko-KR" altLang="en-US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4" name="설명선: 선 3">
            <a:extLst>
              <a:ext uri="{FF2B5EF4-FFF2-40B4-BE49-F238E27FC236}">
                <a16:creationId xmlns:a16="http://schemas.microsoft.com/office/drawing/2014/main" id="{71592A23-FB9D-F934-D345-823EE9239645}"/>
              </a:ext>
            </a:extLst>
          </p:cNvPr>
          <p:cNvSpPr/>
          <p:nvPr/>
        </p:nvSpPr>
        <p:spPr>
          <a:xfrm>
            <a:off x="7083631" y="1640710"/>
            <a:ext cx="2423916" cy="4299922"/>
          </a:xfrm>
          <a:prstGeom prst="borderCallout1">
            <a:avLst>
              <a:gd name="adj1" fmla="val -306"/>
              <a:gd name="adj2" fmla="val 49723"/>
              <a:gd name="adj3" fmla="val -23103"/>
              <a:gd name="adj4" fmla="val 8635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B4BC7B-997A-292B-7E97-8EA3B7F12A63}"/>
              </a:ext>
            </a:extLst>
          </p:cNvPr>
          <p:cNvSpPr txBox="1"/>
          <p:nvPr/>
        </p:nvSpPr>
        <p:spPr>
          <a:xfrm>
            <a:off x="9151288" y="237421"/>
            <a:ext cx="2271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각각의 </a:t>
            </a:r>
            <a:r>
              <a:rPr lang="en-US" altLang="ko-KR" dirty="0"/>
              <a:t>arctan </a:t>
            </a:r>
            <a:r>
              <a:rPr lang="ko-KR" altLang="en-US" dirty="0"/>
              <a:t>함수</a:t>
            </a:r>
            <a:endParaRPr lang="en-US" altLang="ko-KR" dirty="0"/>
          </a:p>
          <a:p>
            <a:r>
              <a:rPr lang="ko-KR" altLang="en-US" dirty="0"/>
              <a:t>내부의 값을 출력</a:t>
            </a:r>
          </a:p>
        </p:txBody>
      </p:sp>
    </p:spTree>
    <p:extLst>
      <p:ext uri="{BB962C8B-B14F-4D97-AF65-F5344CB8AC3E}">
        <p14:creationId xmlns:p14="http://schemas.microsoft.com/office/powerpoint/2010/main" val="18070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845</Words>
  <Application>Microsoft Office PowerPoint</Application>
  <PresentationFormat>와이드스크린</PresentationFormat>
  <Paragraphs>147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7" baseType="lpstr">
      <vt:lpstr>KoPubWorld돋움체 Bold</vt:lpstr>
      <vt:lpstr>KoPubWorld돋움체 Light</vt:lpstr>
      <vt:lpstr>KoPub돋움체 Bold</vt:lpstr>
      <vt:lpstr>KoPub돋움체 Light</vt:lpstr>
      <vt:lpstr>KoPub바탕체 Light</vt:lpstr>
      <vt:lpstr>맑은 고딕</vt:lpstr>
      <vt:lpstr>Arial</vt:lpstr>
      <vt:lpstr>Cambria Math</vt:lpstr>
      <vt:lpstr>CMU Serif</vt:lpstr>
      <vt:lpstr>SF UI Display Light</vt:lpstr>
      <vt:lpstr>SF UI Display SemBd</vt:lpstr>
      <vt:lpstr>Univers Condensed Light</vt:lpstr>
      <vt:lpstr>Univers Light</vt:lpstr>
      <vt:lpstr>Office 테마</vt:lpstr>
      <vt:lpstr>UFFO-KUGRB</vt:lpstr>
      <vt:lpstr>What we did for half-year?</vt:lpstr>
      <vt:lpstr>Slewing system 설계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Step Motor 회전</vt:lpstr>
      <vt:lpstr>Future Plan</vt:lpstr>
      <vt:lpstr>Future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UFFO-KUGRB</dc:title>
  <dc:creator>김규민[ 학부재학 / 물리학과 ]</dc:creator>
  <cp:lastModifiedBy>김규민[ 학부재학 / 물리학과 ]</cp:lastModifiedBy>
  <cp:revision>1</cp:revision>
  <dcterms:created xsi:type="dcterms:W3CDTF">2023-12-09T00:25:08Z</dcterms:created>
  <dcterms:modified xsi:type="dcterms:W3CDTF">2023-12-09T06:11:10Z</dcterms:modified>
</cp:coreProperties>
</file>